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617" r:id="rId2"/>
    <p:sldId id="2625" r:id="rId3"/>
    <p:sldId id="2624" r:id="rId4"/>
    <p:sldId id="2614" r:id="rId5"/>
    <p:sldId id="2615" r:id="rId6"/>
    <p:sldId id="2618" r:id="rId7"/>
    <p:sldId id="2619" r:id="rId8"/>
    <p:sldId id="2620" r:id="rId9"/>
    <p:sldId id="2622" r:id="rId10"/>
    <p:sldId id="2626" r:id="rId11"/>
  </p:sldIdLst>
  <p:sldSz cx="9144000" cy="6858000" type="screen4x3"/>
  <p:notesSz cx="6813550" cy="994568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Гайворонская Татьяна Михайловна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BECB95"/>
    <a:srgbClr val="008E40"/>
    <a:srgbClr val="F8C891"/>
    <a:srgbClr val="A5B592"/>
    <a:srgbClr val="F3A447"/>
    <a:srgbClr val="CC3300"/>
    <a:srgbClr val="8FCF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01" autoAdjust="0"/>
    <p:restoredTop sz="68914" autoAdjust="0"/>
  </p:normalViewPr>
  <p:slideViewPr>
    <p:cSldViewPr>
      <p:cViewPr varScale="1">
        <p:scale>
          <a:sx n="59" d="100"/>
          <a:sy n="59" d="100"/>
        </p:scale>
        <p:origin x="191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252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3269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3A556ED0-CA1D-4674-ADBE-8DD322ED30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750" cy="498475"/>
          </a:xfrm>
          <a:prstGeom prst="rect">
            <a:avLst/>
          </a:prstGeom>
        </p:spPr>
        <p:txBody>
          <a:bodyPr vert="horz" lIns="91376" tIns="45688" rIns="91376" bIns="4568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D989947-6782-4F70-B7F2-B54B71D34A9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9213" y="0"/>
            <a:ext cx="2952750" cy="498475"/>
          </a:xfrm>
          <a:prstGeom prst="rect">
            <a:avLst/>
          </a:prstGeom>
        </p:spPr>
        <p:txBody>
          <a:bodyPr vert="horz" lIns="91376" tIns="45688" rIns="91376" bIns="4568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4DE40B4-DB05-49B9-A86C-E6FEDD09BB2C}" type="datetimeFigureOut">
              <a:rPr lang="ru-RU"/>
              <a:pPr>
                <a:defRPr/>
              </a:pPr>
              <a:t>24.10.2022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2B1D0CA-B4D7-4DB4-95E4-926A26AF51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52750" cy="498475"/>
          </a:xfrm>
          <a:prstGeom prst="rect">
            <a:avLst/>
          </a:prstGeom>
        </p:spPr>
        <p:txBody>
          <a:bodyPr vert="horz" lIns="91376" tIns="45688" rIns="91376" bIns="4568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843C95F-D148-4B2C-AE42-946284C7786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9213" y="9445625"/>
            <a:ext cx="2952750" cy="498475"/>
          </a:xfrm>
          <a:prstGeom prst="rect">
            <a:avLst/>
          </a:prstGeom>
        </p:spPr>
        <p:txBody>
          <a:bodyPr vert="horz" wrap="square" lIns="91376" tIns="45688" rIns="91376" bIns="4568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FDAD042-9991-4EFF-AD2F-4F3D2682B973}" type="slidenum">
              <a:rPr lang="ru-RU" altLang="ru-BY"/>
              <a:pPr>
                <a:defRPr/>
              </a:pPr>
              <a:t>‹#›</a:t>
            </a:fld>
            <a:endParaRPr lang="ru-RU" altLang="ru-BY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2CAE0C43-D0AA-4651-8D52-0FBD07DB91E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750" cy="498475"/>
          </a:xfrm>
          <a:prstGeom prst="rect">
            <a:avLst/>
          </a:prstGeom>
        </p:spPr>
        <p:txBody>
          <a:bodyPr vert="horz" lIns="91376" tIns="45688" rIns="91376" bIns="4568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40097FE-6E32-4766-9AFD-05B89940898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9213" y="0"/>
            <a:ext cx="2952750" cy="498475"/>
          </a:xfrm>
          <a:prstGeom prst="rect">
            <a:avLst/>
          </a:prstGeom>
        </p:spPr>
        <p:txBody>
          <a:bodyPr vert="horz" lIns="91376" tIns="45688" rIns="91376" bIns="4568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3824BEA-A5EF-4117-925F-AA1EDA478BC6}" type="datetimeFigureOut">
              <a:rPr lang="ru-RU"/>
              <a:pPr>
                <a:defRPr/>
              </a:pPr>
              <a:t>24.10.2022</a:t>
            </a:fld>
            <a:endParaRPr lang="ru-RU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6FB6C793-FA38-4576-B75F-4413057185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76" tIns="45688" rIns="91376" bIns="45688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B174A71B-009B-46A1-95BA-5787007758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44" y="4724400"/>
            <a:ext cx="5451475" cy="4475163"/>
          </a:xfrm>
          <a:prstGeom prst="rect">
            <a:avLst/>
          </a:prstGeom>
        </p:spPr>
        <p:txBody>
          <a:bodyPr vert="horz" lIns="91376" tIns="45688" rIns="91376" bIns="45688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2C90B32-8F6F-432A-82EB-6D40B8D9BBB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52750" cy="498475"/>
          </a:xfrm>
          <a:prstGeom prst="rect">
            <a:avLst/>
          </a:prstGeom>
        </p:spPr>
        <p:txBody>
          <a:bodyPr vert="horz" lIns="91376" tIns="45688" rIns="91376" bIns="4568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41F5D9B-D1FA-4E2E-92A8-48847722C86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9213" y="9445625"/>
            <a:ext cx="2952750" cy="498475"/>
          </a:xfrm>
          <a:prstGeom prst="rect">
            <a:avLst/>
          </a:prstGeom>
        </p:spPr>
        <p:txBody>
          <a:bodyPr vert="horz" wrap="square" lIns="91376" tIns="45688" rIns="91376" bIns="4568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F08A2BF-4663-44E8-87C9-4EBC82724427}" type="slidenum">
              <a:rPr lang="ru-RU" altLang="ru-BY"/>
              <a:pPr>
                <a:defRPr/>
              </a:pPr>
              <a:t>‹#›</a:t>
            </a:fld>
            <a:endParaRPr lang="ru-RU" altLang="ru-B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53975"/>
            <a:ext cx="4110037" cy="3082925"/>
          </a:xfrm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703" y="3481750"/>
            <a:ext cx="5660144" cy="552354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0919" tIns="45462" rIns="90919" bIns="45462" numCol="1" anchor="t" anchorCtr="0" compatLnSpc="1">
            <a:prstTxWarp prst="textNoShape">
              <a:avLst/>
            </a:prstTxWarp>
            <a:noAutofit/>
          </a:bodyPr>
          <a:lstStyle/>
          <a:p>
            <a:pPr indent="450236" algn="just" defTabSz="914881">
              <a:lnSpc>
                <a:spcPts val="2107"/>
              </a:lnSpc>
              <a:spcBef>
                <a:spcPts val="0"/>
              </a:spcBef>
              <a:defRPr/>
            </a:pPr>
            <a:r>
              <a:rPr lang="ru-RU" sz="1900" dirty="0">
                <a:latin typeface="Times New Roman" panose="02020603050405020304" pitchFamily="18" charset="0"/>
                <a:ea typeface="Calibri" panose="020F0502020204030204" pitchFamily="34" charset="0"/>
              </a:rPr>
              <a:t>С 20 октября 2022 года в Республике Беларусь определена новая система ценового регулирования. </a:t>
            </a:r>
            <a:r>
              <a:rPr lang="ru-RU" sz="1900" i="1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(Постановление </a:t>
            </a:r>
            <a:r>
              <a:rPr lang="ru-BY" sz="1900" i="1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Совета Министров Республики Беларусь от 19 октября 2022 г. № 713 </a:t>
            </a:r>
            <a:r>
              <a:rPr lang="ru-RU" sz="1900" i="1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«О системе регулирования цен»). </a:t>
            </a:r>
            <a:endParaRPr lang="ru-RU" sz="1900" i="1" dirty="0">
              <a:solidFill>
                <a:schemeClr val="bg1">
                  <a:lumMod val="65000"/>
                </a:schemeClr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207876" name="Rectangle 7"/>
          <p:cNvSpPr txBox="1">
            <a:spLocks noGrp="1" noChangeArrowheads="1"/>
          </p:cNvSpPr>
          <p:nvPr/>
        </p:nvSpPr>
        <p:spPr bwMode="auto">
          <a:xfrm>
            <a:off x="3849668" y="9429160"/>
            <a:ext cx="2946445" cy="497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924" tIns="45465" rIns="90924" bIns="45465" anchor="b"/>
          <a:lstStyle/>
          <a:p>
            <a:pPr algn="r" defTabSz="907846"/>
            <a:fld id="{BF846446-FC74-43CF-8662-9AD94BBED11A}" type="slidenum">
              <a:rPr lang="ru-RU" sz="1200">
                <a:solidFill>
                  <a:prstClr val="black"/>
                </a:solidFill>
                <a:latin typeface="Arial" charset="0"/>
              </a:rPr>
              <a:pPr algn="r" defTabSz="907846"/>
              <a:t>1</a:t>
            </a:fld>
            <a:endParaRPr lang="ru-RU" sz="1200" dirty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8889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30313" y="53975"/>
            <a:ext cx="3987800" cy="2990850"/>
          </a:xfrm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590" y="3044210"/>
            <a:ext cx="6458368" cy="6682679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0919" tIns="45462" rIns="90919" bIns="45462" numCol="1" anchor="t" anchorCtr="0" compatLnSpc="1">
            <a:prstTxWarp prst="textNoShape">
              <a:avLst/>
            </a:prstTxWarp>
            <a:noAutofit/>
          </a:bodyPr>
          <a:lstStyle/>
          <a:p>
            <a:pPr indent="450236" algn="just" defTabSz="914881">
              <a:lnSpc>
                <a:spcPts val="1800"/>
              </a:lnSpc>
              <a:spcBef>
                <a:spcPts val="0"/>
              </a:spcBef>
              <a:defRPr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того, что постановление №713 определяет новые «правила игры» для розничной торговли, а именно: для них согласование цены не требуется, любая торговая организация должна руководствоваться только предельными торговыми надбавками согласно приложению к постановлению.</a:t>
            </a:r>
          </a:p>
          <a:p>
            <a:pPr indent="450236" algn="just" defTabSz="914881">
              <a:lnSpc>
                <a:spcPts val="1800"/>
              </a:lnSpc>
              <a:spcBef>
                <a:spcPts val="0"/>
              </a:spcBef>
              <a:defRPr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целях реализации норм постановления перед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горрайисполкомами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 отраслевыми органами управления стоит задача:</a:t>
            </a:r>
          </a:p>
          <a:p>
            <a:pPr indent="450236" algn="just" defTabSz="914881">
              <a:lnSpc>
                <a:spcPts val="1800"/>
              </a:lnSpc>
              <a:spcBef>
                <a:spcPts val="0"/>
              </a:spcBef>
              <a:defRPr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 до 26 октября 2022 года цены на остатки потребительских товаров должны быть приведены в соответствие с постановлением 713, фактически должна быть проведена уценка товара. Об этом необходимо проинформировать субъектов и проконтролировать. Работа должна быть проведена без закрытия объектов по надуманным причинам.</a:t>
            </a:r>
          </a:p>
          <a:p>
            <a:pPr indent="450236" algn="just" defTabSz="914881">
              <a:lnSpc>
                <a:spcPts val="1800"/>
              </a:lnSpc>
              <a:spcBef>
                <a:spcPts val="0"/>
              </a:spcBef>
              <a:defRPr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производители до 29 октября 2022 года должны привести в соответствие  договоры в части исключения уплаты бонусов и вознаграждений, возмездного оказания услуг по продвижению товаров.</a:t>
            </a:r>
          </a:p>
          <a:p>
            <a:pPr indent="450236" algn="just" defTabSz="914881">
              <a:lnSpc>
                <a:spcPts val="1800"/>
              </a:lnSpc>
              <a:spcBef>
                <a:spcPts val="0"/>
              </a:spcBef>
              <a:defRPr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 с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 ноября 2022 </a:t>
            </a:r>
            <a:r>
              <a:rPr lang="ru-RU" sz="1800" b="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1800" b="0" i="0" dirty="0">
                <a:effectLst/>
                <a:latin typeface="Times New Roman" panose="02020603050405020304" pitchFamily="18" charset="0"/>
              </a:rPr>
              <a:t>роизводители и импортеры составляют экономические расчеты, обосновывающие уровень отпускных цен на потребительские товары</a:t>
            </a:r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36" algn="just" defTabSz="914881">
              <a:lnSpc>
                <a:spcPts val="1800"/>
              </a:lnSpc>
              <a:spcBef>
                <a:spcPts val="0"/>
              </a:spcBef>
              <a:defRPr/>
            </a:pP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 с 10 ноября 2022 орган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изации торговли должны согласовать ассортиментные перечни товаров в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горрайисполкомах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 lvl="0" indent="450236" algn="just" defTabSz="914881" rtl="0" eaLnBrk="0" fontAlgn="base" latinLnBrk="0" hangingPunct="0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5. председателям райисполкомов для выполнения контрольных функций уже сейчас необходимо определить круг работников.</a:t>
            </a:r>
          </a:p>
          <a:p>
            <a:pPr indent="450236" algn="just" defTabSz="914881">
              <a:lnSpc>
                <a:spcPts val="1800"/>
              </a:lnSpc>
              <a:spcBef>
                <a:spcPts val="0"/>
              </a:spcBef>
              <a:defRPr/>
            </a:pP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36" algn="just" defTabSz="914881">
              <a:lnSpc>
                <a:spcPts val="1800"/>
              </a:lnSpc>
              <a:spcBef>
                <a:spcPts val="0"/>
              </a:spcBef>
              <a:defRPr/>
            </a:pP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36" algn="just" defTabSz="914881">
              <a:lnSpc>
                <a:spcPts val="1700"/>
              </a:lnSpc>
              <a:spcBef>
                <a:spcPts val="0"/>
              </a:spcBef>
              <a:defRPr/>
            </a:pPr>
            <a:endParaRPr lang="ru-RU" sz="1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36" algn="just" defTabSz="914881">
              <a:lnSpc>
                <a:spcPts val="1505"/>
              </a:lnSpc>
              <a:spcBef>
                <a:spcPts val="0"/>
              </a:spcBef>
              <a:defRPr/>
            </a:pP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7876" name="Rectangle 7"/>
          <p:cNvSpPr txBox="1">
            <a:spLocks noGrp="1" noChangeArrowheads="1"/>
          </p:cNvSpPr>
          <p:nvPr/>
        </p:nvSpPr>
        <p:spPr bwMode="auto">
          <a:xfrm>
            <a:off x="3849668" y="9429160"/>
            <a:ext cx="2946445" cy="497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924" tIns="45465" rIns="90924" bIns="45465" anchor="b"/>
          <a:lstStyle/>
          <a:p>
            <a:pPr algn="r" defTabSz="907846"/>
            <a:fld id="{BF846446-FC74-43CF-8662-9AD94BBED11A}" type="slidenum">
              <a:rPr lang="ru-RU" sz="1200">
                <a:solidFill>
                  <a:prstClr val="black"/>
                </a:solidFill>
                <a:latin typeface="Arial" charset="0"/>
              </a:rPr>
              <a:pPr algn="r" defTabSz="907846"/>
              <a:t>10</a:t>
            </a:fld>
            <a:endParaRPr lang="ru-RU" sz="1200" dirty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386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53975"/>
            <a:ext cx="4110037" cy="3082925"/>
          </a:xfrm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703" y="3481750"/>
            <a:ext cx="5660144" cy="594741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0919" tIns="45462" rIns="90919" bIns="45462" numCol="1" anchor="t" anchorCtr="0" compatLnSpc="1">
            <a:prstTxWarp prst="textNoShape">
              <a:avLst/>
            </a:prstTxWarp>
            <a:noAutofit/>
          </a:bodyPr>
          <a:lstStyle/>
          <a:p>
            <a:pPr indent="450236" algn="just" defTabSz="914881">
              <a:lnSpc>
                <a:spcPts val="2107"/>
              </a:lnSpc>
              <a:spcBef>
                <a:spcPts val="0"/>
              </a:spcBef>
              <a:defRPr/>
            </a:pPr>
            <a:r>
              <a:rPr lang="ru-RU" sz="1900" dirty="0">
                <a:latin typeface="Times New Roman" panose="02020603050405020304" pitchFamily="18" charset="0"/>
                <a:ea typeface="Calibri" panose="020F0502020204030204" pitchFamily="34" charset="0"/>
              </a:rPr>
              <a:t>Госрегулирование  </a:t>
            </a:r>
            <a:r>
              <a:rPr lang="ru-RU" sz="1900" i="1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(в рамках ПСМ №713) </a:t>
            </a:r>
            <a:r>
              <a:rPr lang="ru-RU" sz="1900" dirty="0">
                <a:latin typeface="Times New Roman" panose="02020603050405020304" pitchFamily="18" charset="0"/>
                <a:ea typeface="Calibri" panose="020F0502020204030204" pitchFamily="34" charset="0"/>
              </a:rPr>
              <a:t>касается только товаров для населения. В контролируемом перечне нового постановления указано 370 товарных позиций, 138 продовольственных и 232 непродовольственные вида товаров, для каждого вида товаров установлены свои максимальные торговые надбавки (для </a:t>
            </a:r>
            <a:r>
              <a:rPr lang="ru-RU" sz="1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опта+розницы</a:t>
            </a:r>
            <a:r>
              <a:rPr lang="ru-RU" sz="1900" dirty="0">
                <a:latin typeface="Times New Roman" panose="02020603050405020304" pitchFamily="18" charset="0"/>
                <a:ea typeface="Calibri" panose="020F0502020204030204" pitchFamily="34" charset="0"/>
              </a:rPr>
              <a:t>). </a:t>
            </a:r>
          </a:p>
          <a:p>
            <a:pPr indent="450236" algn="just" defTabSz="914881">
              <a:lnSpc>
                <a:spcPts val="2107"/>
              </a:lnSpc>
              <a:spcBef>
                <a:spcPts val="0"/>
              </a:spcBef>
              <a:defRPr/>
            </a:pPr>
            <a:r>
              <a:rPr lang="ru-RU" sz="1900" dirty="0">
                <a:latin typeface="Times New Roman" panose="02020603050405020304" pitchFamily="18" charset="0"/>
              </a:rPr>
              <a:t>Не подлежат госрегулированию магазины беспошлинной торговли, продукция общественного питания, военного назначения и товары, бывшие в употреблении.</a:t>
            </a:r>
          </a:p>
          <a:p>
            <a:pPr indent="450236" algn="just" defTabSz="914881">
              <a:lnSpc>
                <a:spcPts val="2107"/>
              </a:lnSpc>
              <a:spcBef>
                <a:spcPts val="0"/>
              </a:spcBef>
              <a:defRPr/>
            </a:pPr>
            <a:r>
              <a:rPr lang="ru-RU" sz="1900" dirty="0">
                <a:latin typeface="Times New Roman" panose="02020603050405020304" pitchFamily="18" charset="0"/>
              </a:rPr>
              <a:t>Под контроль не попали топливо, алкоголь, табак, лекарства, они регулируются другими нормативными документами и другими гос. органами. </a:t>
            </a:r>
          </a:p>
          <a:p>
            <a:pPr indent="450236" algn="just" defTabSz="914881">
              <a:lnSpc>
                <a:spcPts val="2107"/>
              </a:lnSpc>
              <a:spcBef>
                <a:spcPts val="0"/>
              </a:spcBef>
              <a:defRPr/>
            </a:pPr>
            <a:r>
              <a:rPr lang="ru-RU" sz="1900" dirty="0">
                <a:latin typeface="Times New Roman" panose="02020603050405020304" pitchFamily="18" charset="0"/>
              </a:rPr>
              <a:t>Не регулируются услуги. Для торговли (розничной и оптовой) установлено простое правило – использование торговой надбавки в пределах установленной в приложении к постановлении.</a:t>
            </a:r>
          </a:p>
          <a:p>
            <a:pPr indent="450236" algn="just" defTabSz="914881">
              <a:lnSpc>
                <a:spcPts val="2107"/>
              </a:lnSpc>
              <a:spcBef>
                <a:spcPts val="0"/>
              </a:spcBef>
              <a:defRPr/>
            </a:pPr>
            <a:r>
              <a:rPr lang="ru-RU" sz="1900" dirty="0">
                <a:latin typeface="Times New Roman" panose="02020603050405020304" pitchFamily="18" charset="0"/>
              </a:rPr>
              <a:t>Согласований не требуется.</a:t>
            </a:r>
          </a:p>
          <a:p>
            <a:pPr indent="450236" algn="just" defTabSz="914881">
              <a:lnSpc>
                <a:spcPts val="2107"/>
              </a:lnSpc>
              <a:spcBef>
                <a:spcPts val="0"/>
              </a:spcBef>
              <a:defRPr/>
            </a:pPr>
            <a:endParaRPr lang="ru-RU" sz="1900" dirty="0">
              <a:latin typeface="Times New Roman" panose="02020603050405020304" pitchFamily="18" charset="0"/>
            </a:endParaRPr>
          </a:p>
        </p:txBody>
      </p:sp>
      <p:sp>
        <p:nvSpPr>
          <p:cNvPr id="207876" name="Rectangle 7"/>
          <p:cNvSpPr txBox="1">
            <a:spLocks noGrp="1" noChangeArrowheads="1"/>
          </p:cNvSpPr>
          <p:nvPr/>
        </p:nvSpPr>
        <p:spPr bwMode="auto">
          <a:xfrm>
            <a:off x="3849668" y="9429160"/>
            <a:ext cx="2946445" cy="497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924" tIns="45465" rIns="90924" bIns="45465" anchor="b"/>
          <a:lstStyle/>
          <a:p>
            <a:pPr algn="r" defTabSz="907846"/>
            <a:fld id="{BF846446-FC74-43CF-8662-9AD94BBED11A}" type="slidenum">
              <a:rPr lang="ru-RU" sz="1200">
                <a:solidFill>
                  <a:prstClr val="black"/>
                </a:solidFill>
                <a:latin typeface="Arial" charset="0"/>
              </a:rPr>
              <a:pPr algn="r" defTabSz="907846"/>
              <a:t>2</a:t>
            </a:fld>
            <a:endParaRPr lang="ru-RU" sz="1200" dirty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9149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53975"/>
            <a:ext cx="4110037" cy="3082925"/>
          </a:xfrm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6148" y="3151684"/>
            <a:ext cx="6361254" cy="6645696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0919" tIns="45462" rIns="90919" bIns="45462" numCol="1" anchor="t" anchorCtr="0" compatLnSpc="1">
            <a:prstTxWarp prst="textNoShape">
              <a:avLst/>
            </a:prstTxWarp>
            <a:noAutofit/>
          </a:bodyPr>
          <a:lstStyle/>
          <a:p>
            <a:pPr indent="457200" algn="just">
              <a:lnSpc>
                <a:spcPts val="1900"/>
              </a:lnSpc>
              <a:spcBef>
                <a:spcPts val="0"/>
              </a:spcBef>
            </a:pPr>
            <a:r>
              <a:rPr lang="ru-RU" sz="1800" dirty="0">
                <a:solidFill>
                  <a:srgbClr val="242424"/>
                </a:solidFill>
                <a:latin typeface="Times New Roman" panose="02020603050405020304" pitchFamily="18" charset="0"/>
              </a:rPr>
              <a:t>А вот производитель с 20.10.2022 повысить отпускные цены на потребительские товары (установить цены на новые товары) по общему правилу может только после согласования с определенным госорганом (организацией), или созданной им комиссией (ч. 1 п. 2, </a:t>
            </a:r>
            <a:r>
              <a:rPr lang="ru-RU" sz="1800" dirty="0" err="1">
                <a:solidFill>
                  <a:srgbClr val="242424"/>
                </a:solidFill>
                <a:latin typeface="Times New Roman" panose="02020603050405020304" pitchFamily="18" charset="0"/>
              </a:rPr>
              <a:t>абз</a:t>
            </a:r>
            <a:r>
              <a:rPr lang="ru-RU" sz="1800" dirty="0">
                <a:solidFill>
                  <a:srgbClr val="242424"/>
                </a:solidFill>
                <a:latin typeface="Times New Roman" panose="02020603050405020304" pitchFamily="18" charset="0"/>
              </a:rPr>
              <a:t>. 4 п. 28 постановления N 713).</a:t>
            </a:r>
          </a:p>
          <a:p>
            <a:pPr indent="457200" algn="just">
              <a:lnSpc>
                <a:spcPts val="1900"/>
              </a:lnSpc>
              <a:spcBef>
                <a:spcPts val="0"/>
              </a:spcBef>
            </a:pPr>
            <a:r>
              <a:rPr lang="ru-RU" sz="1800" dirty="0">
                <a:solidFill>
                  <a:srgbClr val="242424"/>
                </a:solidFill>
                <a:latin typeface="Times New Roman" panose="02020603050405020304" pitchFamily="18" charset="0"/>
              </a:rPr>
              <a:t>Куда обращаться за согласованием - зависит от подчинения производителя. Так, </a:t>
            </a:r>
            <a:r>
              <a:rPr lang="ru-RU" sz="1800" b="1" dirty="0">
                <a:solidFill>
                  <a:srgbClr val="242424"/>
                </a:solidFill>
                <a:latin typeface="Times New Roman" panose="02020603050405020304" pitchFamily="18" charset="0"/>
              </a:rPr>
              <a:t>отпускные цены согласовываются:</a:t>
            </a:r>
          </a:p>
          <a:p>
            <a:pPr indent="457200" algn="just">
              <a:lnSpc>
                <a:spcPts val="1900"/>
              </a:lnSpc>
              <a:spcBef>
                <a:spcPts val="0"/>
              </a:spcBef>
            </a:pPr>
            <a:r>
              <a:rPr lang="ru-RU" sz="1800" dirty="0">
                <a:solidFill>
                  <a:srgbClr val="242424"/>
                </a:solidFill>
                <a:latin typeface="Times New Roman" panose="02020603050405020304" pitchFamily="18" charset="0"/>
              </a:rPr>
              <a:t>- РУП, учреждениями, </a:t>
            </a:r>
            <a:r>
              <a:rPr lang="ru-RU" sz="1800" dirty="0" err="1">
                <a:solidFill>
                  <a:srgbClr val="242424"/>
                </a:solidFill>
                <a:latin typeface="Times New Roman" panose="02020603050405020304" pitchFamily="18" charset="0"/>
              </a:rPr>
              <a:t>хозобществами</a:t>
            </a:r>
            <a:r>
              <a:rPr lang="ru-RU" sz="1800" dirty="0">
                <a:solidFill>
                  <a:srgbClr val="242424"/>
                </a:solidFill>
                <a:latin typeface="Times New Roman" panose="02020603050405020304" pitchFamily="18" charset="0"/>
              </a:rPr>
              <a:t>, акции (доли в уставных фондах) которых находятся в собственности Беларуси и (или) которые входят в состав госорганизаций, подчиненных Совмину (далее - </a:t>
            </a:r>
            <a:r>
              <a:rPr lang="ru-RU" sz="1800" dirty="0" err="1">
                <a:solidFill>
                  <a:srgbClr val="242424"/>
                </a:solidFill>
                <a:latin typeface="Times New Roman" panose="02020603050405020304" pitchFamily="18" charset="0"/>
              </a:rPr>
              <a:t>госюрлица</a:t>
            </a:r>
            <a:r>
              <a:rPr lang="ru-RU" sz="1800" dirty="0">
                <a:solidFill>
                  <a:srgbClr val="242424"/>
                </a:solidFill>
                <a:latin typeface="Times New Roman" panose="02020603050405020304" pitchFamily="18" charset="0"/>
              </a:rPr>
              <a:t>) -  с соответствующими госорганами, </a:t>
            </a:r>
            <a:endParaRPr lang="en-US" sz="1800" dirty="0">
              <a:solidFill>
                <a:srgbClr val="242424"/>
              </a:solidFill>
              <a:latin typeface="Times New Roman" panose="02020603050405020304" pitchFamily="18" charset="0"/>
            </a:endParaRPr>
          </a:p>
          <a:p>
            <a:pPr indent="457200" algn="just">
              <a:lnSpc>
                <a:spcPts val="1900"/>
              </a:lnSpc>
              <a:spcBef>
                <a:spcPts val="0"/>
              </a:spcBef>
            </a:pPr>
            <a:r>
              <a:rPr lang="ru-RU" sz="1800" dirty="0">
                <a:solidFill>
                  <a:srgbClr val="242424"/>
                </a:solidFill>
                <a:latin typeface="Times New Roman" panose="02020603050405020304" pitchFamily="18" charset="0"/>
              </a:rPr>
              <a:t>- организациями, входящими в систему Управделами Президента</a:t>
            </a:r>
            <a:r>
              <a:rPr lang="en-US" sz="1800" dirty="0">
                <a:solidFill>
                  <a:srgbClr val="242424"/>
                </a:solidFill>
                <a:latin typeface="Times New Roman" panose="02020603050405020304" pitchFamily="18" charset="0"/>
              </a:rPr>
              <a:t> - </a:t>
            </a:r>
            <a:r>
              <a:rPr lang="ru-RU" sz="1800" dirty="0">
                <a:solidFill>
                  <a:srgbClr val="242424"/>
                </a:solidFill>
                <a:latin typeface="Times New Roman" panose="02020603050405020304" pitchFamily="18" charset="0"/>
              </a:rPr>
              <a:t>с этим органом госуправления;</a:t>
            </a:r>
            <a:endParaRPr lang="en-US" sz="1800" dirty="0">
              <a:solidFill>
                <a:srgbClr val="242424"/>
              </a:solidFill>
              <a:latin typeface="Times New Roman" panose="02020603050405020304" pitchFamily="18" charset="0"/>
            </a:endParaRPr>
          </a:p>
          <a:p>
            <a:pPr indent="457200" algn="just">
              <a:lnSpc>
                <a:spcPts val="1900"/>
              </a:lnSpc>
              <a:spcBef>
                <a:spcPts val="0"/>
              </a:spcBef>
            </a:pPr>
            <a:r>
              <a:rPr lang="ru-RU" sz="1800" dirty="0">
                <a:solidFill>
                  <a:srgbClr val="242424"/>
                </a:solidFill>
                <a:latin typeface="Times New Roman" panose="02020603050405020304" pitchFamily="18" charset="0"/>
              </a:rPr>
              <a:t>- организациями потребкооперации</a:t>
            </a:r>
            <a:r>
              <a:rPr lang="en-US" sz="1800" dirty="0">
                <a:solidFill>
                  <a:srgbClr val="242424"/>
                </a:solidFill>
                <a:latin typeface="Times New Roman" panose="02020603050405020304" pitchFamily="18" charset="0"/>
              </a:rPr>
              <a:t> - </a:t>
            </a:r>
            <a:r>
              <a:rPr lang="ru-RU" sz="1800" dirty="0">
                <a:solidFill>
                  <a:srgbClr val="242424"/>
                </a:solidFill>
                <a:latin typeface="Times New Roman" panose="02020603050405020304" pitchFamily="18" charset="0"/>
              </a:rPr>
              <a:t>с Белкоопсоюзом;</a:t>
            </a:r>
          </a:p>
          <a:p>
            <a:pPr indent="457200" algn="just">
              <a:lnSpc>
                <a:spcPts val="1900"/>
              </a:lnSpc>
              <a:spcBef>
                <a:spcPts val="0"/>
              </a:spcBef>
            </a:pPr>
            <a:r>
              <a:rPr lang="ru-RU" sz="1800" dirty="0">
                <a:solidFill>
                  <a:srgbClr val="242424"/>
                </a:solidFill>
                <a:latin typeface="Times New Roman" panose="02020603050405020304" pitchFamily="18" charset="0"/>
              </a:rPr>
              <a:t>- организациями, входящими в состав холдинга с участием государства - с госорганом (организацией), в подчинении (составе, системе) которого находится управляющая компания холдинга.</a:t>
            </a:r>
            <a:endParaRPr lang="en-US" sz="1800" dirty="0">
              <a:solidFill>
                <a:srgbClr val="242424"/>
              </a:solidFill>
              <a:latin typeface="Times New Roman" panose="02020603050405020304" pitchFamily="18" charset="0"/>
            </a:endParaRPr>
          </a:p>
          <a:p>
            <a:pPr indent="457200" algn="just">
              <a:lnSpc>
                <a:spcPts val="1900"/>
              </a:lnSpc>
              <a:spcBef>
                <a:spcPts val="0"/>
              </a:spcBef>
            </a:pPr>
            <a:r>
              <a:rPr lang="ru-RU" sz="1800" kern="900" dirty="0">
                <a:solidFill>
                  <a:srgbClr val="242424"/>
                </a:solidFill>
                <a:latin typeface="Times New Roman" panose="02020603050405020304" pitchFamily="18" charset="0"/>
              </a:rPr>
              <a:t>Таким образом, с облисполкомом отпускные цены согласовывают коммунальные организации,  юридические лица частной формы собственности и индивидуальные предприниматели.</a:t>
            </a:r>
          </a:p>
          <a:p>
            <a:pPr indent="457200" algn="just">
              <a:lnSpc>
                <a:spcPts val="1900"/>
              </a:lnSpc>
              <a:spcBef>
                <a:spcPts val="0"/>
              </a:spcBef>
            </a:pPr>
            <a:r>
              <a:rPr lang="ru-RU" sz="1800" kern="900" dirty="0">
                <a:solidFill>
                  <a:srgbClr val="242424"/>
                </a:solidFill>
                <a:latin typeface="Times New Roman" panose="02020603050405020304" pitchFamily="18" charset="0"/>
              </a:rPr>
              <a:t>Согласование отпускных цен является административной процедурой (п. 2 приложения 2 к постановлению № 713). Соответствующие регламенты уже приняты.</a:t>
            </a:r>
          </a:p>
          <a:p>
            <a:pPr algn="just">
              <a:lnSpc>
                <a:spcPts val="1800"/>
              </a:lnSpc>
              <a:spcBef>
                <a:spcPts val="0"/>
              </a:spcBef>
            </a:pPr>
            <a:endParaRPr lang="ru-RU" sz="1700" dirty="0">
              <a:solidFill>
                <a:srgbClr val="242424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7876" name="Rectangle 7"/>
          <p:cNvSpPr txBox="1">
            <a:spLocks noGrp="1" noChangeArrowheads="1"/>
          </p:cNvSpPr>
          <p:nvPr/>
        </p:nvSpPr>
        <p:spPr bwMode="auto">
          <a:xfrm>
            <a:off x="3849668" y="9429160"/>
            <a:ext cx="2946445" cy="497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924" tIns="45465" rIns="90924" bIns="45465" anchor="b"/>
          <a:lstStyle/>
          <a:p>
            <a:pPr algn="r" defTabSz="907846"/>
            <a:fld id="{BF846446-FC74-43CF-8662-9AD94BBED11A}" type="slidenum">
              <a:rPr lang="ru-RU" sz="1200">
                <a:solidFill>
                  <a:prstClr val="black"/>
                </a:solidFill>
                <a:latin typeface="Arial" charset="0"/>
              </a:rPr>
              <a:pPr algn="r" defTabSz="907846"/>
              <a:t>3</a:t>
            </a:fld>
            <a:endParaRPr lang="ru-RU" sz="1200" dirty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8644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8263" y="53975"/>
            <a:ext cx="3919537" cy="2940050"/>
          </a:xfrm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873" y="2975926"/>
            <a:ext cx="6464767" cy="691577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0919" tIns="45462" rIns="90919" bIns="45462" numCol="1" anchor="t" anchorCtr="0" compatLnSpc="1">
            <a:prstTxWarp prst="textNoShape">
              <a:avLst/>
            </a:prstTxWarp>
            <a:noAutofit/>
          </a:bodyPr>
          <a:lstStyle/>
          <a:p>
            <a:pPr indent="450236" algn="just" defTabSz="914881">
              <a:lnSpc>
                <a:spcPts val="1605"/>
              </a:lnSpc>
              <a:spcBef>
                <a:spcPts val="0"/>
              </a:spcBef>
              <a:defRPr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Согласовывать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отпускные цены не требуется (п. 3 пост. № 713):</a:t>
            </a:r>
          </a:p>
          <a:p>
            <a:pPr indent="450236" algn="just" defTabSz="914881">
              <a:lnSpc>
                <a:spcPts val="1605"/>
              </a:lnSpc>
              <a:spcBef>
                <a:spcPts val="0"/>
              </a:spcBef>
              <a:defRPr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-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по окончании акционных и скидочных мероприятий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, - если цены устанавливаются на уровне, действовавшем до проведения этих мероприятий;</a:t>
            </a:r>
          </a:p>
          <a:p>
            <a:pPr indent="450236" algn="just" defTabSz="914881">
              <a:lnSpc>
                <a:spcPts val="1605"/>
              </a:lnSpc>
              <a:spcBef>
                <a:spcPts val="0"/>
              </a:spcBef>
              <a:defRPr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-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при поставке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потребительских товаров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по договорам с новыми покупателями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или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при изменении условий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поставки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по действующим договорам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-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если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устанавливаемые цены не выше действовавших на 19.10.2022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в соответствии с прейскурантом (иным аналогичным документом) и положением о скидках;</a:t>
            </a:r>
          </a:p>
          <a:p>
            <a:pPr indent="450236" algn="just" defTabSz="914881">
              <a:lnSpc>
                <a:spcPts val="1605"/>
              </a:lnSpc>
              <a:spcBef>
                <a:spcPts val="0"/>
              </a:spcBef>
              <a:defRPr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-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при увеличении цен пропорционально росту определенных расходов в себестоимости продукции и их удельному весу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. К таким расходам относятся:</a:t>
            </a:r>
          </a:p>
          <a:p>
            <a:pPr indent="450236" algn="just" defTabSz="914881">
              <a:lnSpc>
                <a:spcPts val="1605"/>
              </a:lnSpc>
              <a:spcBef>
                <a:spcPts val="0"/>
              </a:spcBef>
              <a:defRPr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декларируемые, фиксированные, предельные цены (тарифы), регулируемые госорганами (организациями), на материальные ресурсы (сырье, материалы, комплектующие и т.д.) и (или) услуги, фактически использованные при производстве потребительских товаров;</a:t>
            </a:r>
          </a:p>
          <a:p>
            <a:pPr indent="450236" algn="just" defTabSz="914881">
              <a:lnSpc>
                <a:spcPts val="1605"/>
              </a:lnSpc>
              <a:spcBef>
                <a:spcPts val="0"/>
              </a:spcBef>
              <a:defRPr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 ставки налогов и иных обязательных платежей, включаемые в себестоимость продукции;</a:t>
            </a:r>
          </a:p>
          <a:p>
            <a:pPr indent="450236" algn="just" defTabSz="914881">
              <a:lnSpc>
                <a:spcPts val="1605"/>
              </a:lnSpc>
              <a:spcBef>
                <a:spcPts val="0"/>
              </a:spcBef>
              <a:defRPr/>
            </a:pP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- при формировании цен на новые потребительские товары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-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если применяется норматив рентабельности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, используемый для определения суммы прибыли,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подлежащей включению в отпускные цены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на такие товары, в размере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не более 10%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.</a:t>
            </a:r>
          </a:p>
          <a:p>
            <a:pPr indent="450236" algn="just" defTabSz="914881">
              <a:lnSpc>
                <a:spcPts val="1405"/>
              </a:lnSpc>
              <a:spcBef>
                <a:spcPts val="0"/>
              </a:spcBef>
              <a:defRPr/>
            </a:pPr>
            <a:r>
              <a:rPr lang="ru-RU" sz="13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НОВЫЕ ПОТРЕБИТЕЛЬСКИЕ ТОВАРЫ (подстрочное примечание &lt;*&gt; к п. 3 постановления № 713):</a:t>
            </a:r>
          </a:p>
          <a:p>
            <a:pPr indent="450236" algn="just" defTabSz="914881">
              <a:lnSpc>
                <a:spcPts val="1405"/>
              </a:lnSpc>
              <a:spcBef>
                <a:spcPts val="0"/>
              </a:spcBef>
              <a:defRPr/>
            </a:pPr>
            <a:r>
              <a:rPr lang="ru-RU" sz="13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- новая продукция, т.е. продукция, впервые произведенная изготовителем и (или) не имеющая аналогов на территории Беларуси;</a:t>
            </a:r>
          </a:p>
          <a:p>
            <a:pPr indent="450236" algn="just" defTabSz="914881">
              <a:lnSpc>
                <a:spcPts val="1405"/>
              </a:lnSpc>
              <a:spcBef>
                <a:spcPts val="0"/>
              </a:spcBef>
              <a:defRPr/>
            </a:pPr>
            <a:r>
              <a:rPr lang="ru-RU" sz="13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- новый вид продукции - продукция, уже производимая, но получившая новое обозначение или определение (наименование) в связи со значительной степенью усовершенствования или модификацией свойств, параметров, признаков или характеристик, а также с измененной областью применения, новым или в значительной степени отличающимся (не менее чем на 30% по сравнению с ранее выпускавшейся продукцией) составом применяемых материалов или компонентов, которая подвергалась значительной степени технологических изменений и (или) изменению классификационного кода ТН ВЭД ЕАЭС на уровне любого из первых четырех знаков в результате переработки (обработки).</a:t>
            </a:r>
          </a:p>
          <a:p>
            <a:pPr indent="450236" algn="just" defTabSz="914881">
              <a:lnSpc>
                <a:spcPts val="1806"/>
              </a:lnSpc>
              <a:spcBef>
                <a:spcPts val="0"/>
              </a:spcBef>
              <a:defRPr/>
            </a:pP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207876" name="Rectangle 7"/>
          <p:cNvSpPr txBox="1">
            <a:spLocks noGrp="1" noChangeArrowheads="1"/>
          </p:cNvSpPr>
          <p:nvPr/>
        </p:nvSpPr>
        <p:spPr bwMode="auto">
          <a:xfrm>
            <a:off x="3849668" y="9429160"/>
            <a:ext cx="2946445" cy="497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924" tIns="45465" rIns="90924" bIns="45465" anchor="b"/>
          <a:lstStyle/>
          <a:p>
            <a:pPr algn="r" defTabSz="907846"/>
            <a:fld id="{BF846446-FC74-43CF-8662-9AD94BBED11A}" type="slidenum">
              <a:rPr lang="ru-RU" sz="1200">
                <a:solidFill>
                  <a:prstClr val="black"/>
                </a:solidFill>
                <a:latin typeface="Arial" charset="0"/>
              </a:rPr>
              <a:pPr algn="r" defTabSz="907846"/>
              <a:t>4</a:t>
            </a:fld>
            <a:endParaRPr lang="ru-RU" sz="1200" dirty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3138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53975"/>
            <a:ext cx="4110037" cy="3082925"/>
          </a:xfrm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136" y="3244099"/>
            <a:ext cx="5950408" cy="648279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0919" tIns="45462" rIns="90919" bIns="45462" numCol="1" anchor="t" anchorCtr="0" compatLnSpc="1">
            <a:prstTxWarp prst="textNoShape">
              <a:avLst/>
            </a:prstTxWarp>
            <a:noAutofit/>
          </a:bodyPr>
          <a:lstStyle/>
          <a:p>
            <a:pPr indent="451701" algn="just"/>
            <a:r>
              <a:rPr lang="ru-BY" sz="1800" b="1" dirty="0">
                <a:solidFill>
                  <a:srgbClr val="2424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Отпускные цены</a:t>
            </a:r>
            <a:r>
              <a:rPr lang="ru-BY" sz="1800" dirty="0">
                <a:solidFill>
                  <a:srgbClr val="2424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BY" sz="1800" b="1" dirty="0">
                <a:solidFill>
                  <a:srgbClr val="2424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BY" sz="1800" dirty="0">
                <a:solidFill>
                  <a:srgbClr val="2424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потребительские </a:t>
            </a:r>
            <a:r>
              <a:rPr lang="ru-BY" sz="1800" b="1" dirty="0">
                <a:solidFill>
                  <a:srgbClr val="2424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товары иностранного производства</a:t>
            </a:r>
            <a:r>
              <a:rPr lang="ru-BY" sz="1800" dirty="0">
                <a:solidFill>
                  <a:srgbClr val="2424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BY" sz="1800" b="1" dirty="0">
                <a:solidFill>
                  <a:srgbClr val="2424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устанавливаются </a:t>
            </a:r>
            <a:r>
              <a:rPr lang="ru-RU" sz="1800" b="1" dirty="0">
                <a:solidFill>
                  <a:srgbClr val="2424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организациями-импортерами</a:t>
            </a:r>
            <a:r>
              <a:rPr lang="ru-RU" sz="1800" dirty="0">
                <a:solidFill>
                  <a:srgbClr val="2424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самостоятельно.</a:t>
            </a:r>
            <a:endParaRPr lang="ru-BY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1701" algn="just"/>
            <a:r>
              <a:rPr lang="ru-RU" sz="1800" b="1" dirty="0">
                <a:solidFill>
                  <a:srgbClr val="2424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Цены формируются</a:t>
            </a:r>
            <a:r>
              <a:rPr lang="ru-BY" sz="1800" dirty="0">
                <a:solidFill>
                  <a:srgbClr val="2424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импортерами </a:t>
            </a:r>
            <a:r>
              <a:rPr lang="ru-BY" sz="1800" b="1" dirty="0">
                <a:solidFill>
                  <a:srgbClr val="2424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исходя из контрактных цен</a:t>
            </a:r>
            <a:r>
              <a:rPr lang="ru-RU" sz="1800" b="1" dirty="0">
                <a:solidFill>
                  <a:srgbClr val="2424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 курсу Национального банка РБ</a:t>
            </a:r>
            <a:r>
              <a:rPr lang="ru-BY" sz="1800" b="1" dirty="0">
                <a:solidFill>
                  <a:srgbClr val="2424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таможенных платежей, транспортных расходов,</a:t>
            </a:r>
            <a:r>
              <a:rPr lang="ru-BY" sz="1800" dirty="0">
                <a:solidFill>
                  <a:srgbClr val="2424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BY" sz="1800" b="1" dirty="0">
                <a:solidFill>
                  <a:srgbClr val="2424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иных расходов,</a:t>
            </a:r>
            <a:r>
              <a:rPr lang="ru-BY" sz="1800" dirty="0">
                <a:solidFill>
                  <a:srgbClr val="2424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связанных с выполнением установленных законодательством требований при импорте товаров, расходов по обязательному страхованию</a:t>
            </a:r>
            <a:r>
              <a:rPr lang="ru-RU" sz="1800" dirty="0">
                <a:solidFill>
                  <a:srgbClr val="2424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BY" sz="1800" dirty="0">
                <a:solidFill>
                  <a:srgbClr val="2424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BY" sz="1800" b="1" dirty="0">
                <a:solidFill>
                  <a:srgbClr val="2424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Государственный таможенный комитет организовывает мониторинг стоимости ввозимых потребительских товаров</a:t>
            </a:r>
            <a:r>
              <a:rPr lang="ru-BY" sz="1800" dirty="0">
                <a:solidFill>
                  <a:srgbClr val="2424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на его основании обеспечивает представление в МАРТ еженедельно, не позднее вторника, следующего за отчетной неделей, диапазона стоимости ввозимых потребительских товаров.</a:t>
            </a:r>
            <a:endParaRPr lang="ru-RU" sz="1800" dirty="0">
              <a:solidFill>
                <a:srgbClr val="242424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1701" algn="just"/>
            <a:r>
              <a:rPr lang="ru-RU" sz="1800" dirty="0">
                <a:solidFill>
                  <a:srgbClr val="24242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сформированной таким образом цене импортер может добавить только свою предельную максимальную надбавку </a:t>
            </a:r>
            <a:r>
              <a:rPr lang="ru-RU" sz="1800" i="1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(которая определена в приложении 1).</a:t>
            </a:r>
            <a:endParaRPr lang="ru-BY" sz="1800" i="1" dirty="0">
              <a:solidFill>
                <a:schemeClr val="bg1">
                  <a:lumMod val="6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36" algn="just" defTabSz="914881">
              <a:lnSpc>
                <a:spcPts val="1505"/>
              </a:lnSpc>
              <a:spcBef>
                <a:spcPts val="0"/>
              </a:spcBef>
              <a:defRPr/>
            </a:pP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207876" name="Rectangle 7"/>
          <p:cNvSpPr txBox="1">
            <a:spLocks noGrp="1" noChangeArrowheads="1"/>
          </p:cNvSpPr>
          <p:nvPr/>
        </p:nvSpPr>
        <p:spPr bwMode="auto">
          <a:xfrm>
            <a:off x="3849668" y="9429160"/>
            <a:ext cx="2946445" cy="497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924" tIns="45465" rIns="90924" bIns="45465" anchor="b"/>
          <a:lstStyle/>
          <a:p>
            <a:pPr algn="r" defTabSz="907846"/>
            <a:fld id="{BF846446-FC74-43CF-8662-9AD94BBED11A}" type="slidenum">
              <a:rPr lang="ru-RU" sz="1200">
                <a:solidFill>
                  <a:prstClr val="black"/>
                </a:solidFill>
                <a:latin typeface="Arial" charset="0"/>
              </a:rPr>
              <a:pPr algn="r" defTabSz="907846"/>
              <a:t>5</a:t>
            </a:fld>
            <a:endParaRPr lang="ru-RU" sz="1200" dirty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6973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9213" y="53975"/>
            <a:ext cx="3960812" cy="2971800"/>
          </a:xfrm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1724" y="3011176"/>
            <a:ext cx="6390102" cy="6880537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0919" tIns="45462" rIns="90919" bIns="45462" numCol="1" anchor="t" anchorCtr="0" compatLnSpc="1">
            <a:prstTxWarp prst="textNoShape">
              <a:avLst/>
            </a:prstTxWarp>
            <a:noAutofit/>
          </a:bodyPr>
          <a:lstStyle/>
          <a:p>
            <a:pPr indent="450236" algn="just" defTabSz="914881">
              <a:lnSpc>
                <a:spcPts val="1605"/>
              </a:lnSpc>
              <a:spcBef>
                <a:spcPts val="0"/>
              </a:spcBef>
              <a:defRPr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Таким образом согласование повышения </a:t>
            </a:r>
            <a:r>
              <a:rPr lang="ru-RU" sz="16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отпускных цен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 на потребительские </a:t>
            </a:r>
            <a:r>
              <a:rPr lang="ru-RU" sz="16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товары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 либо установления  отпускных цен на новые товары </a:t>
            </a:r>
            <a:r>
              <a:rPr lang="ru-RU" sz="16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производителям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 будет осуществляться в соответствии с законодательством об административных процедурах (пункт 8.8-1. едином перечне административных процедур).</a:t>
            </a:r>
          </a:p>
          <a:p>
            <a:pPr indent="450236" algn="just" defTabSz="914881">
              <a:lnSpc>
                <a:spcPts val="1605"/>
              </a:lnSpc>
              <a:spcBef>
                <a:spcPts val="0"/>
              </a:spcBef>
              <a:defRPr/>
            </a:pP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Предлагается следующий механизм:</a:t>
            </a:r>
          </a:p>
          <a:p>
            <a:pPr indent="450236" algn="just" defTabSz="914881">
              <a:lnSpc>
                <a:spcPts val="1605"/>
              </a:lnSpc>
              <a:spcBef>
                <a:spcPts val="0"/>
              </a:spcBef>
              <a:defRPr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1. Предприятие-производитель обращается в облисполком с пакетом документов, который будет разработан и определен регламентом МАРТ.</a:t>
            </a:r>
          </a:p>
          <a:p>
            <a:pPr indent="450236" algn="just" defTabSz="914881">
              <a:lnSpc>
                <a:spcPts val="1605"/>
              </a:lnSpc>
              <a:spcBef>
                <a:spcPts val="0"/>
              </a:spcBef>
              <a:defRPr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2.Предварительно материалы рассматриваются структурным подразделением </a:t>
            </a:r>
            <a:r>
              <a:rPr lang="ru-RU" sz="16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по отраслевому направлению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 деятельности и готовится заключение о целесообразности (нецелесообразности) согласования повышения (установления) цен </a:t>
            </a:r>
          </a:p>
          <a:p>
            <a:pPr indent="450236" algn="just" defTabSz="914881">
              <a:lnSpc>
                <a:spcPts val="1605"/>
              </a:lnSpc>
              <a:spcBef>
                <a:spcPts val="0"/>
              </a:spcBef>
              <a:defRPr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3.Решение принимается комиссией, созданной при облисполкоме, работу которой обеспечивает главное управление торговли и услуг ОИК.</a:t>
            </a:r>
          </a:p>
          <a:p>
            <a:pPr algn="just" defTabSz="914881">
              <a:lnSpc>
                <a:spcPts val="1605"/>
              </a:lnSpc>
              <a:spcBef>
                <a:spcPts val="0"/>
              </a:spcBef>
              <a:defRPr/>
            </a:pPr>
            <a:r>
              <a:rPr lang="ru-RU" sz="16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Срок - 10 рабочих дней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со дня поступления документов,</a:t>
            </a:r>
          </a:p>
          <a:p>
            <a:pPr algn="just" defTabSz="914881">
              <a:lnSpc>
                <a:spcPts val="1605"/>
              </a:lnSpc>
              <a:spcBef>
                <a:spcPts val="0"/>
              </a:spcBef>
              <a:defRPr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для товаров со сроком хранения 30 дней и менее - 5 рабочих дней.</a:t>
            </a:r>
          </a:p>
          <a:p>
            <a:pPr indent="451485" algn="just" defTabSz="914881">
              <a:lnSpc>
                <a:spcPts val="1605"/>
              </a:lnSpc>
              <a:spcBef>
                <a:spcPts val="0"/>
              </a:spcBef>
              <a:defRPr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4.Ответ направляется производителю.</a:t>
            </a:r>
          </a:p>
          <a:p>
            <a:pPr algn="just" defTabSz="914881">
              <a:lnSpc>
                <a:spcPts val="1605"/>
              </a:lnSpc>
              <a:spcBef>
                <a:spcPts val="0"/>
              </a:spcBef>
              <a:defRPr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В течение 2 дней о принятом решении информируется МАРТ.</a:t>
            </a:r>
          </a:p>
          <a:p>
            <a:pPr indent="450236" algn="just" defTabSz="914881">
              <a:lnSpc>
                <a:spcPts val="1605"/>
              </a:lnSpc>
              <a:spcBef>
                <a:spcPts val="0"/>
              </a:spcBef>
              <a:defRPr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У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МАРТа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 появилось право вносить в согласующий орган обязательное для выполнения предписание о признании решения утратившим силу, если не выполняется установленный параметр по индексу потребительских цен.</a:t>
            </a:r>
          </a:p>
          <a:p>
            <a:pPr indent="450236" algn="just" defTabSz="914881">
              <a:lnSpc>
                <a:spcPts val="1400"/>
              </a:lnSpc>
              <a:spcBef>
                <a:spcPts val="0"/>
              </a:spcBef>
              <a:defRPr/>
            </a:pPr>
            <a:r>
              <a:rPr lang="ru-RU" sz="15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В согласовании отпускных цен могут отказать, если (ч. 2 п. 2 постановления N 713):</a:t>
            </a:r>
          </a:p>
          <a:p>
            <a:pPr indent="450236" algn="just" defTabSz="914881">
              <a:lnSpc>
                <a:spcPts val="1400"/>
              </a:lnSpc>
              <a:spcBef>
                <a:spcPts val="0"/>
              </a:spcBef>
              <a:defRPr/>
            </a:pPr>
            <a:r>
              <a:rPr lang="ru-RU" sz="15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- заявитель не представит документы и (или) сведения, предусмотренные регламентом </a:t>
            </a:r>
            <a:r>
              <a:rPr lang="ru-RU" sz="15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админпроцедуры</a:t>
            </a:r>
            <a:r>
              <a:rPr lang="ru-RU" sz="15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 (далее - документы);</a:t>
            </a:r>
          </a:p>
          <a:p>
            <a:pPr indent="450236" algn="just" defTabSz="914881">
              <a:lnSpc>
                <a:spcPts val="1400"/>
              </a:lnSpc>
              <a:spcBef>
                <a:spcPts val="0"/>
              </a:spcBef>
              <a:defRPr/>
            </a:pPr>
            <a:r>
              <a:rPr lang="ru-RU" sz="15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- в документах обнаружат неполные или недостоверные данные;</a:t>
            </a:r>
          </a:p>
          <a:p>
            <a:pPr indent="450236" algn="just" defTabSz="914881">
              <a:lnSpc>
                <a:spcPts val="1400"/>
              </a:lnSpc>
              <a:spcBef>
                <a:spcPts val="0"/>
              </a:spcBef>
              <a:defRPr/>
            </a:pPr>
            <a:r>
              <a:rPr lang="ru-RU" sz="15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- экономическое обоснование предлагаемой отпускной цены на потребительский товар посчитают недостаточным.</a:t>
            </a:r>
            <a:endParaRPr lang="ru-RU" sz="1500" dirty="0">
              <a:solidFill>
                <a:srgbClr val="000000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indent="450236" algn="just" defTabSz="914881">
              <a:lnSpc>
                <a:spcPts val="1605"/>
              </a:lnSpc>
              <a:spcBef>
                <a:spcPts val="0"/>
              </a:spcBef>
              <a:defRPr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В случае одобрения данных подходов, уважаемый Иван Иванович, будет оперативно подготовлен проект решения о создании комиссии.</a:t>
            </a:r>
          </a:p>
        </p:txBody>
      </p:sp>
      <p:sp>
        <p:nvSpPr>
          <p:cNvPr id="207876" name="Rectangle 7"/>
          <p:cNvSpPr txBox="1">
            <a:spLocks noGrp="1" noChangeArrowheads="1"/>
          </p:cNvSpPr>
          <p:nvPr/>
        </p:nvSpPr>
        <p:spPr bwMode="auto">
          <a:xfrm>
            <a:off x="3849668" y="9429160"/>
            <a:ext cx="2946445" cy="497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924" tIns="45465" rIns="90924" bIns="45465" anchor="b"/>
          <a:lstStyle/>
          <a:p>
            <a:pPr algn="r" defTabSz="907846"/>
            <a:fld id="{BF846446-FC74-43CF-8662-9AD94BBED11A}" type="slidenum">
              <a:rPr lang="ru-RU" sz="1200">
                <a:solidFill>
                  <a:prstClr val="black"/>
                </a:solidFill>
                <a:latin typeface="Arial" charset="0"/>
              </a:rPr>
              <a:pPr algn="r" defTabSz="907846"/>
              <a:t>6</a:t>
            </a:fld>
            <a:endParaRPr lang="ru-RU" sz="1200" dirty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8040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53975"/>
            <a:ext cx="4110037" cy="3082925"/>
          </a:xfrm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874" y="3244099"/>
            <a:ext cx="6582240" cy="664761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0919" tIns="45462" rIns="90919" bIns="45462" numCol="1" anchor="t" anchorCtr="0" compatLnSpc="1">
            <a:prstTxWarp prst="textNoShape">
              <a:avLst/>
            </a:prstTxWarp>
            <a:noAutofit/>
          </a:bodyPr>
          <a:lstStyle/>
          <a:p>
            <a:pPr indent="450236" algn="just" defTabSz="914881">
              <a:lnSpc>
                <a:spcPts val="1706"/>
              </a:lnSpc>
              <a:spcBef>
                <a:spcPts val="0"/>
              </a:spcBef>
              <a:defRPr/>
            </a:pPr>
            <a:r>
              <a:rPr lang="ru-RU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 новациях в работе.</a:t>
            </a:r>
          </a:p>
          <a:p>
            <a:pPr indent="450236" algn="just" defTabSz="914881">
              <a:lnSpc>
                <a:spcPts val="1706"/>
              </a:lnSpc>
              <a:spcBef>
                <a:spcPts val="0"/>
              </a:spcBef>
              <a:defRPr/>
            </a:pPr>
            <a:r>
              <a:rPr lang="ru-RU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Облисполкомы обязаны обеспечить поставки отечественных товаров на рынок «под полную потребность», чтобы не допустить дефицита. А Минсельхозпрод установит верхний ценовой предел на производимое в отрасли сырье – от зерна до яиц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(п.7).</a:t>
            </a:r>
          </a:p>
          <a:p>
            <a:pPr indent="450236" algn="just" defTabSz="914881">
              <a:lnSpc>
                <a:spcPts val="1706"/>
              </a:lnSpc>
              <a:spcBef>
                <a:spcPts val="0"/>
              </a:spcBef>
              <a:defRPr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Будет установлен </a:t>
            </a:r>
            <a:r>
              <a:rPr lang="ru-RU" sz="1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единый порядок </a:t>
            </a:r>
            <a:r>
              <a:rPr lang="ru-BY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планирования, учета и калькулирования себестоимости</a:t>
            </a:r>
            <a:r>
              <a:rPr lang="ru-RU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Отраслевые органы смогут устанавливать </a:t>
            </a:r>
            <a:r>
              <a:rPr lang="ru-BY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особенности.</a:t>
            </a:r>
          </a:p>
          <a:p>
            <a:pPr indent="450236" algn="just" defTabSz="914881">
              <a:lnSpc>
                <a:spcPts val="1706"/>
              </a:lnSpc>
              <a:spcBef>
                <a:spcPts val="0"/>
              </a:spcBef>
              <a:defRPr/>
            </a:pPr>
            <a:r>
              <a:rPr lang="ru-BY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Производители, импортеры, а также субъекты хозяйствования, осуществляющие хранение потребительских товаров из стабилизационных фондов, заготовительные организации будут составлять экономические расчеты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 разработанной единой методике калькулирования</a:t>
            </a:r>
            <a:r>
              <a:rPr lang="ru-BY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обосновывающие уровень отпускных цен на потребительские товары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 хранить их уже с 1 ноября.</a:t>
            </a:r>
            <a:r>
              <a:rPr lang="ru-BY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indent="450236" algn="just" defTabSz="914881">
              <a:lnSpc>
                <a:spcPts val="1706"/>
              </a:lnSpc>
              <a:spcBef>
                <a:spcPts val="0"/>
              </a:spcBef>
              <a:defRPr/>
            </a:pPr>
            <a:r>
              <a:rPr lang="ru-BY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Отпускные цены на потребительские товары, вырабатываемые из давальческого сырья и предназначенные для реализации на территории Республики Беларусь, формируются собственником сырья исходя из стоимости сырья, расходов, связанных с его приобретением и переработкой, установленных налогов и обязательных платежей, прибыли с учетом ограничений, предусмотренных законодательством, и не выше уровня отпускных цен, сформированных производителем на аналогичные товары, изготовленные из собственного сырья.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36" algn="just" defTabSz="914881">
              <a:lnSpc>
                <a:spcPts val="1706"/>
              </a:lnSpc>
              <a:spcBef>
                <a:spcPts val="0"/>
              </a:spcBef>
              <a:defRPr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контроля в ТТН </a:t>
            </a:r>
            <a:r>
              <a:rPr lang="ru-BY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ТН</a:t>
            </a:r>
            <a:r>
              <a:rPr lang="ru-BY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теперь обязательно </a:t>
            </a:r>
            <a:r>
              <a:rPr lang="ru-BY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указываются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такие</a:t>
            </a:r>
            <a:r>
              <a:rPr lang="ru-BY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сведения,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как </a:t>
            </a:r>
            <a:r>
              <a:rPr lang="ru-BY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установление цен на потребительские товары: отпускная цена, вид скидки (с отпускной цены, оптовая);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defTabSz="914881">
              <a:lnSpc>
                <a:spcPts val="1706"/>
              </a:lnSpc>
              <a:spcBef>
                <a:spcPts val="0"/>
              </a:spcBef>
              <a:defRPr/>
            </a:pPr>
            <a:r>
              <a:rPr lang="ru-BY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оптовая надбавка; 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defTabSz="914881">
              <a:lnSpc>
                <a:spcPts val="1706"/>
              </a:lnSpc>
              <a:spcBef>
                <a:spcPts val="0"/>
              </a:spcBef>
              <a:defRPr/>
            </a:pPr>
            <a:r>
              <a:rPr lang="ru-BY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иная информация о структуре цены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BY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36" algn="just" defTabSz="914881">
              <a:lnSpc>
                <a:spcPts val="1505"/>
              </a:lnSpc>
              <a:spcBef>
                <a:spcPts val="0"/>
              </a:spcBef>
              <a:defRPr/>
            </a:pP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7876" name="Rectangle 7"/>
          <p:cNvSpPr txBox="1">
            <a:spLocks noGrp="1" noChangeArrowheads="1"/>
          </p:cNvSpPr>
          <p:nvPr/>
        </p:nvSpPr>
        <p:spPr bwMode="auto">
          <a:xfrm>
            <a:off x="3849668" y="9429160"/>
            <a:ext cx="2946445" cy="497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924" tIns="45465" rIns="90924" bIns="45465" anchor="b"/>
          <a:lstStyle/>
          <a:p>
            <a:pPr algn="r" defTabSz="907846"/>
            <a:fld id="{BF846446-FC74-43CF-8662-9AD94BBED11A}" type="slidenum">
              <a:rPr lang="ru-RU" sz="1200">
                <a:solidFill>
                  <a:prstClr val="black"/>
                </a:solidFill>
                <a:latin typeface="Arial" charset="0"/>
              </a:rPr>
              <a:pPr algn="r" defTabSz="907846"/>
              <a:t>7</a:t>
            </a:fld>
            <a:endParaRPr lang="ru-RU" sz="1200" dirty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9566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53975"/>
            <a:ext cx="4110037" cy="3082925"/>
          </a:xfrm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571" y="3244099"/>
            <a:ext cx="6022972" cy="648279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0919" tIns="45462" rIns="90919" bIns="45462" numCol="1" anchor="t" anchorCtr="0" compatLnSpc="1">
            <a:prstTxWarp prst="textNoShape">
              <a:avLst/>
            </a:prstTxWarp>
            <a:noAutofit/>
          </a:bodyPr>
          <a:lstStyle/>
          <a:p>
            <a:pPr indent="450236" algn="just" defTabSz="914881">
              <a:lnSpc>
                <a:spcPts val="2007"/>
              </a:lnSpc>
              <a:spcBef>
                <a:spcPts val="0"/>
              </a:spcBef>
              <a:defRPr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 постановлению теперь перечни товаров, обязательные к наличию для реализации в торговом объекте, разрабатываются и утверждаются субъектом торговли, осуществляющим розничную торговлю, в соответствии с требованиями законодательства и подлежат согласованию с районным, городским исполкомом. </a:t>
            </a:r>
          </a:p>
          <a:p>
            <a:pPr indent="450236" algn="just" defTabSz="914881">
              <a:lnSpc>
                <a:spcPts val="2007"/>
              </a:lnSpc>
              <a:spcBef>
                <a:spcPts val="0"/>
              </a:spcBef>
              <a:defRPr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Также введено ограничение бартерных сделок с 1 января 2023 года. Такие операции будут подлежать согласованию с государственными органами.</a:t>
            </a:r>
          </a:p>
          <a:p>
            <a:pPr indent="450236" algn="just" defTabSz="914881">
              <a:lnSpc>
                <a:spcPts val="2007"/>
              </a:lnSpc>
              <a:spcBef>
                <a:spcPts val="0"/>
              </a:spcBef>
              <a:defRPr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Постановлением введен запрет на выплату бонусов и прочих вознаграждений по продвижению товаров в торговле при поставке производителями отечественной продукции.</a:t>
            </a:r>
          </a:p>
          <a:p>
            <a:pPr indent="450236" algn="just" defTabSz="914881">
              <a:lnSpc>
                <a:spcPts val="2007"/>
              </a:lnSpc>
              <a:spcBef>
                <a:spcPts val="0"/>
              </a:spcBef>
              <a:defRPr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!ДО 29 ОКТЯБРЯ включительно у всех должны быть исключены такие условия в действующих договорах.</a:t>
            </a:r>
          </a:p>
        </p:txBody>
      </p:sp>
      <p:sp>
        <p:nvSpPr>
          <p:cNvPr id="207876" name="Rectangle 7"/>
          <p:cNvSpPr txBox="1">
            <a:spLocks noGrp="1" noChangeArrowheads="1"/>
          </p:cNvSpPr>
          <p:nvPr/>
        </p:nvSpPr>
        <p:spPr bwMode="auto">
          <a:xfrm>
            <a:off x="3849668" y="9429160"/>
            <a:ext cx="2946445" cy="497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924" tIns="45465" rIns="90924" bIns="45465" anchor="b"/>
          <a:lstStyle/>
          <a:p>
            <a:pPr algn="r" defTabSz="907846"/>
            <a:fld id="{BF846446-FC74-43CF-8662-9AD94BBED11A}" type="slidenum">
              <a:rPr lang="ru-RU" sz="1200">
                <a:solidFill>
                  <a:prstClr val="black"/>
                </a:solidFill>
                <a:latin typeface="Arial" charset="0"/>
              </a:rPr>
              <a:pPr algn="r" defTabSz="907846"/>
              <a:t>8</a:t>
            </a:fld>
            <a:endParaRPr lang="ru-RU" sz="1200" dirty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6290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30313" y="53975"/>
            <a:ext cx="3987800" cy="2990850"/>
          </a:xfrm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590" y="3044210"/>
            <a:ext cx="6458368" cy="6682679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0919" tIns="45462" rIns="90919" bIns="45462" numCol="1" anchor="t" anchorCtr="0" compatLnSpc="1">
            <a:prstTxWarp prst="textNoShape">
              <a:avLst/>
            </a:prstTxWarp>
            <a:noAutofit/>
          </a:bodyPr>
          <a:lstStyle/>
          <a:p>
            <a:pPr indent="450236" algn="just" defTabSz="914881">
              <a:lnSpc>
                <a:spcPts val="1900"/>
              </a:lnSpc>
              <a:spcBef>
                <a:spcPts val="0"/>
              </a:spcBef>
              <a:defRPr/>
            </a:pP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Областные (Минский городской), городские, районные исполкомы, местные администрации наделили правом на осуществление государственного контроля за соблюдением законодательства о ценах и ценообразовании в следующих формах: </a:t>
            </a:r>
          </a:p>
          <a:p>
            <a:pPr indent="450236" algn="just" defTabSz="914881">
              <a:lnSpc>
                <a:spcPts val="1900"/>
              </a:lnSpc>
              <a:spcBef>
                <a:spcPts val="0"/>
              </a:spcBef>
              <a:defRPr/>
            </a:pP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выборочные проверки; </a:t>
            </a:r>
          </a:p>
          <a:p>
            <a:pPr indent="450236" algn="just" defTabSz="914881">
              <a:lnSpc>
                <a:spcPts val="1900"/>
              </a:lnSpc>
              <a:spcBef>
                <a:spcPts val="0"/>
              </a:spcBef>
              <a:defRPr/>
            </a:pP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внеплановые проверки (в том числе внеплановые тематические оперативные проверки); </a:t>
            </a:r>
          </a:p>
          <a:p>
            <a:pPr indent="450236" algn="just" defTabSz="914881">
              <a:lnSpc>
                <a:spcPts val="1900"/>
              </a:lnSpc>
              <a:spcBef>
                <a:spcPts val="0"/>
              </a:spcBef>
              <a:defRPr/>
            </a:pP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меры профилактического и предупредительного характера.</a:t>
            </a:r>
          </a:p>
          <a:p>
            <a:pPr indent="450236" algn="just" defTabSz="914881">
              <a:lnSpc>
                <a:spcPts val="1900"/>
              </a:lnSpc>
              <a:spcBef>
                <a:spcPts val="0"/>
              </a:spcBef>
              <a:defRPr/>
            </a:pP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Ранее такие полномочия были только у МАРТ и КГК.</a:t>
            </a:r>
          </a:p>
          <a:p>
            <a:pPr indent="450236" algn="just" defTabSz="914881">
              <a:lnSpc>
                <a:spcPts val="1900"/>
              </a:lnSpc>
              <a:spcBef>
                <a:spcPts val="0"/>
              </a:spcBef>
              <a:defRPr/>
            </a:pP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Протоколы об административных правонарушениях по статье 13.2 Кодекса Республики Беларусь об административных правонарушениях имеют право составлять уполномоченные на то должностные лица областных (Минского городского), городских, районных исполкомов, администраций районов в городах, а рассматривать дела о данных административных правонарушениях - административные комиссии районного (городского) исполкома, администрации района в городе. </a:t>
            </a:r>
          </a:p>
          <a:p>
            <a:pPr indent="450236" algn="just" defTabSz="914881">
              <a:lnSpc>
                <a:spcPts val="1505"/>
              </a:lnSpc>
              <a:spcBef>
                <a:spcPts val="0"/>
              </a:spcBef>
              <a:defRPr/>
            </a:pPr>
            <a:endParaRPr lang="ru-RU" sz="1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36" algn="just" defTabSz="914881">
              <a:lnSpc>
                <a:spcPts val="1505"/>
              </a:lnSpc>
              <a:spcBef>
                <a:spcPts val="0"/>
              </a:spcBef>
              <a:defRPr/>
            </a:pP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7876" name="Rectangle 7"/>
          <p:cNvSpPr txBox="1">
            <a:spLocks noGrp="1" noChangeArrowheads="1"/>
          </p:cNvSpPr>
          <p:nvPr/>
        </p:nvSpPr>
        <p:spPr bwMode="auto">
          <a:xfrm>
            <a:off x="3849668" y="9429160"/>
            <a:ext cx="2946445" cy="497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924" tIns="45465" rIns="90924" bIns="45465" anchor="b"/>
          <a:lstStyle/>
          <a:p>
            <a:pPr algn="r" defTabSz="907846"/>
            <a:fld id="{BF846446-FC74-43CF-8662-9AD94BBED11A}" type="slidenum">
              <a:rPr lang="ru-RU" sz="1200">
                <a:solidFill>
                  <a:prstClr val="black"/>
                </a:solidFill>
                <a:latin typeface="Arial" charset="0"/>
              </a:rPr>
              <a:pPr algn="r" defTabSz="907846"/>
              <a:t>9</a:t>
            </a:fld>
            <a:endParaRPr lang="ru-RU" sz="1200" dirty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780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C432922-4341-4E25-902A-029F4F78412A}"/>
              </a:ext>
            </a:extLst>
          </p:cNvPr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CE84671-E609-49F3-8FE3-AA0B41F53C4B}"/>
              </a:ext>
            </a:extLst>
          </p:cNvPr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0B58375-7EB0-48E3-87B8-D1DC056CBC2D}"/>
              </a:ext>
            </a:extLst>
          </p:cNvPr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7" name="Дата 27">
            <a:extLst>
              <a:ext uri="{FF2B5EF4-FFF2-40B4-BE49-F238E27FC236}">
                <a16:creationId xmlns:a16="http://schemas.microsoft.com/office/drawing/2014/main" id="{1950641A-F326-4389-8163-9C91A87819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0ABD662-6E82-4E75-86CE-B858C663C285}" type="datetime1">
              <a:rPr lang="ru-RU" smtClean="0"/>
              <a:t>24.10.2022</a:t>
            </a:fld>
            <a:endParaRPr lang="ru-RU" dirty="0"/>
          </a:p>
        </p:txBody>
      </p:sp>
      <p:sp>
        <p:nvSpPr>
          <p:cNvPr id="10" name="Нижний колонтитул 16">
            <a:extLst>
              <a:ext uri="{FF2B5EF4-FFF2-40B4-BE49-F238E27FC236}">
                <a16:creationId xmlns:a16="http://schemas.microsoft.com/office/drawing/2014/main" id="{FA830517-FE56-4EA0-98B2-7105E4DD6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>
            <a:extLst>
              <a:ext uri="{FF2B5EF4-FFF2-40B4-BE49-F238E27FC236}">
                <a16:creationId xmlns:a16="http://schemas.microsoft.com/office/drawing/2014/main" id="{5BF22209-5AF7-4BB8-B49D-56F036C68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D35496B-099E-4213-BDE4-50486AAD7D7A}" type="slidenum">
              <a:rPr lang="ru-RU" altLang="ru-BY"/>
              <a:pPr>
                <a:defRPr/>
              </a:pPr>
              <a:t>‹#›</a:t>
            </a:fld>
            <a:endParaRPr lang="ru-RU" altLang="ru-BY"/>
          </a:p>
        </p:txBody>
      </p:sp>
    </p:spTree>
    <p:extLst>
      <p:ext uri="{BB962C8B-B14F-4D97-AF65-F5344CB8AC3E}">
        <p14:creationId xmlns:p14="http://schemas.microsoft.com/office/powerpoint/2010/main" val="5768767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>
            <a:extLst>
              <a:ext uri="{FF2B5EF4-FFF2-40B4-BE49-F238E27FC236}">
                <a16:creationId xmlns:a16="http://schemas.microsoft.com/office/drawing/2014/main" id="{DBDFA06D-B6FF-43FC-BC81-35FA6AE52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D1D75-A087-4C1C-A959-CFFB4E15147C}" type="datetime1">
              <a:rPr lang="ru-RU" smtClean="0"/>
              <a:t>24.10.2022</a:t>
            </a:fld>
            <a:endParaRPr lang="ru-RU"/>
          </a:p>
        </p:txBody>
      </p:sp>
      <p:sp>
        <p:nvSpPr>
          <p:cNvPr id="5" name="Нижний колонтитул 2">
            <a:extLst>
              <a:ext uri="{FF2B5EF4-FFF2-40B4-BE49-F238E27FC236}">
                <a16:creationId xmlns:a16="http://schemas.microsoft.com/office/drawing/2014/main" id="{A42F5230-7485-4961-BC7D-C6B6FA5F4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>
            <a:extLst>
              <a:ext uri="{FF2B5EF4-FFF2-40B4-BE49-F238E27FC236}">
                <a16:creationId xmlns:a16="http://schemas.microsoft.com/office/drawing/2014/main" id="{07BEB4C7-7CEE-4706-A7BB-F24159F66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E2DF7-3158-4988-9C55-5E95F1A756A3}" type="slidenum">
              <a:rPr lang="ru-RU" altLang="ru-BY"/>
              <a:pPr>
                <a:defRPr/>
              </a:pPr>
              <a:t>‹#›</a:t>
            </a:fld>
            <a:endParaRPr lang="ru-RU" altLang="ru-BY"/>
          </a:p>
        </p:txBody>
      </p:sp>
    </p:spTree>
    <p:extLst>
      <p:ext uri="{BB962C8B-B14F-4D97-AF65-F5344CB8AC3E}">
        <p14:creationId xmlns:p14="http://schemas.microsoft.com/office/powerpoint/2010/main" val="2525121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B00D9B0-FF27-46A4-95F9-E0B1F459094D}"/>
              </a:ext>
            </a:extLst>
          </p:cNvPr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E610466-88A9-4D67-A5D4-84886CE4381B}"/>
              </a:ext>
            </a:extLst>
          </p:cNvPr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D02D884-55CA-4D2F-8A73-0663AB8B37BE}"/>
              </a:ext>
            </a:extLst>
          </p:cNvPr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2"/>
            <a:ext cx="2057400" cy="55165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E0CC0436-2A7F-4261-8E9B-3DA75F56BA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8F54D-9FD3-48B5-B62B-14D29F143929}" type="datetime1">
              <a:rPr lang="ru-RU" smtClean="0"/>
              <a:t>24.10.2022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A7731561-0568-4799-9BB7-82E536762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5E95BC81-C5A3-4C74-B56F-624B212F1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08ECB-D5C0-4FD7-96EC-E556811DADEA}" type="slidenum">
              <a:rPr lang="ru-RU" altLang="ru-BY"/>
              <a:pPr>
                <a:defRPr/>
              </a:pPr>
              <a:t>‹#›</a:t>
            </a:fld>
            <a:endParaRPr lang="ru-RU" altLang="ru-BY"/>
          </a:p>
        </p:txBody>
      </p:sp>
    </p:spTree>
    <p:extLst>
      <p:ext uri="{BB962C8B-B14F-4D97-AF65-F5344CB8AC3E}">
        <p14:creationId xmlns:p14="http://schemas.microsoft.com/office/powerpoint/2010/main" val="1955678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>
            <a:extLst>
              <a:ext uri="{FF2B5EF4-FFF2-40B4-BE49-F238E27FC236}">
                <a16:creationId xmlns:a16="http://schemas.microsoft.com/office/drawing/2014/main" id="{AB79842B-46D8-4A64-BE15-364956BD4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E416C-6086-4685-A29D-B1CACC4B07B6}" type="datetime1">
              <a:rPr lang="ru-RU" smtClean="0"/>
              <a:t>24.10.2022</a:t>
            </a:fld>
            <a:endParaRPr lang="ru-RU"/>
          </a:p>
        </p:txBody>
      </p:sp>
      <p:sp>
        <p:nvSpPr>
          <p:cNvPr id="5" name="Нижний колонтитул 2">
            <a:extLst>
              <a:ext uri="{FF2B5EF4-FFF2-40B4-BE49-F238E27FC236}">
                <a16:creationId xmlns:a16="http://schemas.microsoft.com/office/drawing/2014/main" id="{C3F9F75C-300B-4D27-8C86-1BDBB1753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>
            <a:extLst>
              <a:ext uri="{FF2B5EF4-FFF2-40B4-BE49-F238E27FC236}">
                <a16:creationId xmlns:a16="http://schemas.microsoft.com/office/drawing/2014/main" id="{317BFD3F-231B-4E1C-9047-C1CB7A882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11FAD-ED68-4F0A-A96A-E7EE4C98A014}" type="slidenum">
              <a:rPr lang="ru-RU" altLang="ru-BY"/>
              <a:pPr>
                <a:defRPr/>
              </a:pPr>
              <a:t>‹#›</a:t>
            </a:fld>
            <a:endParaRPr lang="ru-RU" altLang="ru-BY" dirty="0"/>
          </a:p>
        </p:txBody>
      </p:sp>
    </p:spTree>
    <p:extLst>
      <p:ext uri="{BB962C8B-B14F-4D97-AF65-F5344CB8AC3E}">
        <p14:creationId xmlns:p14="http://schemas.microsoft.com/office/powerpoint/2010/main" val="391001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1E6D57E-9383-48F0-8239-2CB87EE8EBCD}"/>
              </a:ext>
            </a:extLst>
          </p:cNvPr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19628C5-63F8-4FCA-B001-88C2FCD20C92}"/>
              </a:ext>
            </a:extLst>
          </p:cNvPr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538D802-A5E3-47E7-94E0-1B693B1D5ED6}"/>
              </a:ext>
            </a:extLst>
          </p:cNvPr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1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7" name="Дата 11">
            <a:extLst>
              <a:ext uri="{FF2B5EF4-FFF2-40B4-BE49-F238E27FC236}">
                <a16:creationId xmlns:a16="http://schemas.microsoft.com/office/drawing/2014/main" id="{2883ACDF-4CFB-4451-859A-DB144E046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F4AC9-298A-4DA5-B6F4-7D31E855CF65}" type="datetime1">
              <a:rPr lang="ru-RU" smtClean="0"/>
              <a:t>24.10.2022</a:t>
            </a:fld>
            <a:endParaRPr lang="ru-RU"/>
          </a:p>
        </p:txBody>
      </p:sp>
      <p:sp>
        <p:nvSpPr>
          <p:cNvPr id="8" name="Номер слайда 12">
            <a:extLst>
              <a:ext uri="{FF2B5EF4-FFF2-40B4-BE49-F238E27FC236}">
                <a16:creationId xmlns:a16="http://schemas.microsoft.com/office/drawing/2014/main" id="{24836851-5E5F-49C7-B45B-A89DB3EFF2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D51B6CB1-3115-416E-9776-80149FD22DA8}" type="slidenum">
              <a:rPr lang="ru-RU" altLang="ru-BY"/>
              <a:pPr>
                <a:defRPr/>
              </a:pPr>
              <a:t>‹#›</a:t>
            </a:fld>
            <a:endParaRPr lang="ru-RU" altLang="ru-BY"/>
          </a:p>
        </p:txBody>
      </p:sp>
      <p:sp>
        <p:nvSpPr>
          <p:cNvPr id="9" name="Нижний колонтитул 13">
            <a:extLst>
              <a:ext uri="{FF2B5EF4-FFF2-40B4-BE49-F238E27FC236}">
                <a16:creationId xmlns:a16="http://schemas.microsoft.com/office/drawing/2014/main" id="{B0BE2DDD-D4AF-4A16-9129-5D869B28CB8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4983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7">
            <a:extLst>
              <a:ext uri="{FF2B5EF4-FFF2-40B4-BE49-F238E27FC236}">
                <a16:creationId xmlns:a16="http://schemas.microsoft.com/office/drawing/2014/main" id="{6CBF582C-8294-43D0-914A-38768317B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E2C4A81-C1C3-4EF2-9B0B-3DBC1C0F3326}" type="datetime1">
              <a:rPr lang="ru-RU" smtClean="0"/>
              <a:t>24.10.2022</a:t>
            </a:fld>
            <a:endParaRPr lang="ru-RU"/>
          </a:p>
        </p:txBody>
      </p:sp>
      <p:sp>
        <p:nvSpPr>
          <p:cNvPr id="6" name="Номер слайда 9">
            <a:extLst>
              <a:ext uri="{FF2B5EF4-FFF2-40B4-BE49-F238E27FC236}">
                <a16:creationId xmlns:a16="http://schemas.microsoft.com/office/drawing/2014/main" id="{F24E9B78-DB4A-4AB5-9F2A-2363E996C1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0EFB2-7402-43E6-A29B-7D1C731EC048}" type="slidenum">
              <a:rPr lang="ru-RU" altLang="ru-BY"/>
              <a:pPr>
                <a:defRPr/>
              </a:pPr>
              <a:t>‹#›</a:t>
            </a:fld>
            <a:endParaRPr lang="ru-RU" altLang="ru-BY"/>
          </a:p>
        </p:txBody>
      </p:sp>
      <p:sp>
        <p:nvSpPr>
          <p:cNvPr id="7" name="Нижний колонтитул 11">
            <a:extLst>
              <a:ext uri="{FF2B5EF4-FFF2-40B4-BE49-F238E27FC236}">
                <a16:creationId xmlns:a16="http://schemas.microsoft.com/office/drawing/2014/main" id="{687378D9-E251-443A-8854-3F3ED719F36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823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9">
            <a:extLst>
              <a:ext uri="{FF2B5EF4-FFF2-40B4-BE49-F238E27FC236}">
                <a16:creationId xmlns:a16="http://schemas.microsoft.com/office/drawing/2014/main" id="{8029BE25-0A67-4081-96B3-D30D84314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EB2CC5F-087E-4539-BFF2-5434208553ED}" type="datetime1">
              <a:rPr lang="ru-RU" smtClean="0"/>
              <a:t>24.10.2022</a:t>
            </a:fld>
            <a:endParaRPr lang="ru-RU"/>
          </a:p>
        </p:txBody>
      </p:sp>
      <p:sp>
        <p:nvSpPr>
          <p:cNvPr id="8" name="Номер слайда 11">
            <a:extLst>
              <a:ext uri="{FF2B5EF4-FFF2-40B4-BE49-F238E27FC236}">
                <a16:creationId xmlns:a16="http://schemas.microsoft.com/office/drawing/2014/main" id="{E4920D70-0951-449C-BAF1-62E122E62D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4E459-59C9-4047-AB60-F6CBB7E6A4F0}" type="slidenum">
              <a:rPr lang="ru-RU" altLang="ru-BY"/>
              <a:pPr>
                <a:defRPr/>
              </a:pPr>
              <a:t>‹#›</a:t>
            </a:fld>
            <a:endParaRPr lang="ru-RU" altLang="ru-BY"/>
          </a:p>
        </p:txBody>
      </p:sp>
      <p:sp>
        <p:nvSpPr>
          <p:cNvPr id="9" name="Нижний колонтитул 13">
            <a:extLst>
              <a:ext uri="{FF2B5EF4-FFF2-40B4-BE49-F238E27FC236}">
                <a16:creationId xmlns:a16="http://schemas.microsoft.com/office/drawing/2014/main" id="{0967DEEE-2400-46A7-AA18-44CD8123C1E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901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13">
            <a:extLst>
              <a:ext uri="{FF2B5EF4-FFF2-40B4-BE49-F238E27FC236}">
                <a16:creationId xmlns:a16="http://schemas.microsoft.com/office/drawing/2014/main" id="{E3C3A5F0-02BE-4687-93AB-D23464337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05470-9684-493F-891C-42D322498EC2}" type="datetime1">
              <a:rPr lang="ru-RU" smtClean="0"/>
              <a:t>24.10.2022</a:t>
            </a:fld>
            <a:endParaRPr lang="ru-RU"/>
          </a:p>
        </p:txBody>
      </p:sp>
      <p:sp>
        <p:nvSpPr>
          <p:cNvPr id="4" name="Нижний колонтитул 2">
            <a:extLst>
              <a:ext uri="{FF2B5EF4-FFF2-40B4-BE49-F238E27FC236}">
                <a16:creationId xmlns:a16="http://schemas.microsoft.com/office/drawing/2014/main" id="{86241251-FDB8-4D0C-B554-F740368EE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>
            <a:extLst>
              <a:ext uri="{FF2B5EF4-FFF2-40B4-BE49-F238E27FC236}">
                <a16:creationId xmlns:a16="http://schemas.microsoft.com/office/drawing/2014/main" id="{061F3BDA-079E-4135-9B67-F68FD4EAA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08DA9-CBEC-48FE-9B35-7E8B66F13E50}" type="slidenum">
              <a:rPr lang="ru-RU" altLang="ru-BY"/>
              <a:pPr>
                <a:defRPr/>
              </a:pPr>
              <a:t>‹#›</a:t>
            </a:fld>
            <a:endParaRPr lang="ru-RU" altLang="ru-BY"/>
          </a:p>
        </p:txBody>
      </p:sp>
    </p:spTree>
    <p:extLst>
      <p:ext uri="{BB962C8B-B14F-4D97-AF65-F5344CB8AC3E}">
        <p14:creationId xmlns:p14="http://schemas.microsoft.com/office/powerpoint/2010/main" val="2363954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61BAC31-1F50-444F-8BB8-905A8A796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CD0E7-CA63-42CD-B3A4-02B06EA5D2E4}" type="datetime1">
              <a:rPr lang="ru-RU" smtClean="0"/>
              <a:t>24.10.2022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3F2F350-4AF6-4E6E-9784-1AF1BFD8D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ADF38B1-FD05-47E5-AAB9-A1952E4F4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9560B4D-6172-4DC0-8B73-1B4D996427FE}" type="slidenum">
              <a:rPr lang="ru-RU" altLang="ru-BY"/>
              <a:pPr>
                <a:defRPr/>
              </a:pPr>
              <a:t>‹#›</a:t>
            </a:fld>
            <a:endParaRPr lang="ru-RU" altLang="ru-BY"/>
          </a:p>
        </p:txBody>
      </p:sp>
    </p:spTree>
    <p:extLst>
      <p:ext uri="{BB962C8B-B14F-4D97-AF65-F5344CB8AC3E}">
        <p14:creationId xmlns:p14="http://schemas.microsoft.com/office/powerpoint/2010/main" val="1683711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13">
            <a:extLst>
              <a:ext uri="{FF2B5EF4-FFF2-40B4-BE49-F238E27FC236}">
                <a16:creationId xmlns:a16="http://schemas.microsoft.com/office/drawing/2014/main" id="{477AFD95-1738-4E60-9025-7B0685B14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D1465-6FF3-4D89-A765-6915CCADB519}" type="datetime1">
              <a:rPr lang="ru-RU" smtClean="0"/>
              <a:t>24.10.2022</a:t>
            </a:fld>
            <a:endParaRPr lang="ru-RU"/>
          </a:p>
        </p:txBody>
      </p:sp>
      <p:sp>
        <p:nvSpPr>
          <p:cNvPr id="6" name="Нижний колонтитул 2">
            <a:extLst>
              <a:ext uri="{FF2B5EF4-FFF2-40B4-BE49-F238E27FC236}">
                <a16:creationId xmlns:a16="http://schemas.microsoft.com/office/drawing/2014/main" id="{8A022BDF-3703-42E2-9573-2217CEAB2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>
            <a:extLst>
              <a:ext uri="{FF2B5EF4-FFF2-40B4-BE49-F238E27FC236}">
                <a16:creationId xmlns:a16="http://schemas.microsoft.com/office/drawing/2014/main" id="{F48CF7A6-BBB7-4DAB-9E1E-2B968F153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4820F-6001-4DC7-A410-DC84007CC727}" type="slidenum">
              <a:rPr lang="ru-RU" altLang="ru-BY"/>
              <a:pPr>
                <a:defRPr/>
              </a:pPr>
              <a:t>‹#›</a:t>
            </a:fld>
            <a:endParaRPr lang="ru-RU" altLang="ru-BY"/>
          </a:p>
        </p:txBody>
      </p:sp>
    </p:spTree>
    <p:extLst>
      <p:ext uri="{BB962C8B-B14F-4D97-AF65-F5344CB8AC3E}">
        <p14:creationId xmlns:p14="http://schemas.microsoft.com/office/powerpoint/2010/main" val="3784423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95B0B6A-1EC0-45DE-A1D4-8FE03EAB2D2B}"/>
              </a:ext>
            </a:extLst>
          </p:cNvPr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9B6DF5D-D272-43ED-AD59-B44A140E2B83}"/>
              </a:ext>
            </a:extLst>
          </p:cNvPr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52A33AC7-C58A-4183-B894-5D8CFCAECD7A}"/>
              </a:ext>
            </a:extLst>
          </p:cNvPr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9E713B94-DB96-4F7A-A478-3A5CC3B80035}"/>
              </a:ext>
            </a:extLst>
          </p:cNvPr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9" name="Дата 11">
            <a:extLst>
              <a:ext uri="{FF2B5EF4-FFF2-40B4-BE49-F238E27FC236}">
                <a16:creationId xmlns:a16="http://schemas.microsoft.com/office/drawing/2014/main" id="{B3970CB1-9F7C-4919-BC0B-472184B45D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EA35550-5E30-4B00-8516-44A8EF33A551}" type="datetime1">
              <a:rPr lang="ru-RU" smtClean="0"/>
              <a:t>24.10.2022</a:t>
            </a:fld>
            <a:endParaRPr lang="ru-RU"/>
          </a:p>
        </p:txBody>
      </p:sp>
      <p:sp>
        <p:nvSpPr>
          <p:cNvPr id="10" name="Номер слайда 12">
            <a:extLst>
              <a:ext uri="{FF2B5EF4-FFF2-40B4-BE49-F238E27FC236}">
                <a16:creationId xmlns:a16="http://schemas.microsoft.com/office/drawing/2014/main" id="{0F87885B-F107-45B5-9318-6E3B631207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AE932603-5A9D-42CE-9C5B-4D7700A98E18}" type="slidenum">
              <a:rPr lang="ru-RU" altLang="ru-BY"/>
              <a:pPr>
                <a:defRPr/>
              </a:pPr>
              <a:t>‹#›</a:t>
            </a:fld>
            <a:endParaRPr lang="ru-RU" altLang="ru-BY"/>
          </a:p>
        </p:txBody>
      </p:sp>
      <p:sp>
        <p:nvSpPr>
          <p:cNvPr id="11" name="Нижний колонтитул 13">
            <a:extLst>
              <a:ext uri="{FF2B5EF4-FFF2-40B4-BE49-F238E27FC236}">
                <a16:creationId xmlns:a16="http://schemas.microsoft.com/office/drawing/2014/main" id="{1F830704-AAE2-4FB5-BB86-578556170CB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6822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ED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>
            <a:extLst>
              <a:ext uri="{FF2B5EF4-FFF2-40B4-BE49-F238E27FC236}">
                <a16:creationId xmlns:a16="http://schemas.microsoft.com/office/drawing/2014/main" id="{6A32329C-38FC-4A06-9E4B-E1A0DD1694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1027" name="Текст 12">
            <a:extLst>
              <a:ext uri="{FF2B5EF4-FFF2-40B4-BE49-F238E27FC236}">
                <a16:creationId xmlns:a16="http://schemas.microsoft.com/office/drawing/2014/main" id="{86E4626C-B357-4DA2-BBCD-4FE8D8BD79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14" name="Дата 13">
            <a:extLst>
              <a:ext uri="{FF2B5EF4-FFF2-40B4-BE49-F238E27FC236}">
                <a16:creationId xmlns:a16="http://schemas.microsoft.com/office/drawing/2014/main" id="{EAA24D2C-FB28-44CA-8A6A-B22F21201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2D44051-FFAA-4ACA-BBFC-2E199A1B1FA9}" type="datetime1">
              <a:rPr lang="ru-RU" smtClean="0"/>
              <a:t>24.10.2022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A5E7C0A-D3F7-415D-8DEC-00A35428B7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01FE653-CEC4-4936-B2AF-CC6DC6A53C79}"/>
              </a:ext>
            </a:extLst>
          </p:cNvPr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5DE099C-5FEF-4D6B-8868-1213875620BA}"/>
              </a:ext>
            </a:extLst>
          </p:cNvPr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EEE4224-ED12-421B-850A-BECCD3652F60}"/>
              </a:ext>
            </a:extLst>
          </p:cNvPr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>
            <a:extLst>
              <a:ext uri="{FF2B5EF4-FFF2-40B4-BE49-F238E27FC236}">
                <a16:creationId xmlns:a16="http://schemas.microsoft.com/office/drawing/2014/main" id="{BB41E515-773A-4BD1-B71D-CE4B9C81F9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297B255-DA9C-49A8-AFD5-4AD834BAD16E}" type="slidenum">
              <a:rPr lang="ru-RU" altLang="ru-BY"/>
              <a:pPr>
                <a:defRPr/>
              </a:pPr>
              <a:t>‹#›</a:t>
            </a:fld>
            <a:endParaRPr lang="ru-RU" altLang="ru-B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5" r:id="rId1"/>
    <p:sldLayoutId id="2147484651" r:id="rId2"/>
    <p:sldLayoutId id="2147484656" r:id="rId3"/>
    <p:sldLayoutId id="2147484657" r:id="rId4"/>
    <p:sldLayoutId id="2147484658" r:id="rId5"/>
    <p:sldLayoutId id="2147484652" r:id="rId6"/>
    <p:sldLayoutId id="2147484659" r:id="rId7"/>
    <p:sldLayoutId id="2147484653" r:id="rId8"/>
    <p:sldLayoutId id="2147484660" r:id="rId9"/>
    <p:sldLayoutId id="2147484654" r:id="rId10"/>
    <p:sldLayoutId id="214748466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E7BC29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092A7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79985" y="494200"/>
            <a:ext cx="8942487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1023563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Новая система регулирования цен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04D57BD-25B9-A9C9-6DFF-7BAE5687F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7411FAD-ED68-4F0A-A96A-E7EE4C98A014}" type="slidenum">
              <a:rPr lang="ru-RU" altLang="ru-BY" smtClean="0">
                <a:solidFill>
                  <a:schemeClr val="tx2">
                    <a:lumMod val="50000"/>
                  </a:schemeClr>
                </a:solidFill>
              </a:rPr>
              <a:pPr>
                <a:defRPr/>
              </a:pPr>
              <a:t>1</a:t>
            </a:fld>
            <a:endParaRPr lang="ru-RU" altLang="ru-BY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CC18C0F4-FF18-34E7-839B-58AAD7D080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72670"/>
              </p:ext>
            </p:extLst>
          </p:nvPr>
        </p:nvGraphicFramePr>
        <p:xfrm>
          <a:off x="179985" y="1710340"/>
          <a:ext cx="8856512" cy="4824573"/>
        </p:xfrm>
        <a:graphic>
          <a:graphicData uri="http://schemas.openxmlformats.org/drawingml/2006/table">
            <a:tbl>
              <a:tblPr/>
              <a:tblGrid>
                <a:gridCol w="8856512">
                  <a:extLst>
                    <a:ext uri="{9D8B030D-6E8A-4147-A177-3AD203B41FA5}">
                      <a16:colId xmlns:a16="http://schemas.microsoft.com/office/drawing/2014/main" val="1804968426"/>
                    </a:ext>
                  </a:extLst>
                </a:gridCol>
              </a:tblGrid>
              <a:tr h="9650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500" b="1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20 октября 2022 года вступило в силу постановление Совета Министров Республики Беларусь от 19.10.2022 г. № 713 </a:t>
                      </a:r>
                    </a:p>
                    <a:p>
                      <a:pPr algn="ctr" rtl="0" fontAlgn="ctr"/>
                      <a:r>
                        <a:rPr lang="ru-RU" sz="2500" b="1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«О системе регулирования цен»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1014225"/>
                  </a:ext>
                </a:extLst>
              </a:tr>
              <a:tr h="43355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500" b="1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с выходом постановления утратили силу: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530087"/>
                  </a:ext>
                </a:extLst>
              </a:tr>
              <a:tr h="103059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4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постановление   Совета  Министров   Республики   Беларусь </a:t>
                      </a:r>
                      <a:endParaRPr lang="en-US" sz="2400" b="0" i="0" u="none" strike="noStrike" dirty="0">
                        <a:solidFill>
                          <a:srgbClr val="333A1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rtl="0" fontAlgn="ctr"/>
                      <a:r>
                        <a:rPr lang="ru-RU" sz="24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от 7 апреля 2022 г. № 214 «О регулировании цен»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268719"/>
                  </a:ext>
                </a:extLst>
              </a:tr>
              <a:tr h="109618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4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постановление Совета Министров Республики Беларусь </a:t>
                      </a:r>
                      <a:endParaRPr lang="en-US" sz="2400" b="0" i="0" u="none" strike="noStrike" dirty="0">
                        <a:solidFill>
                          <a:srgbClr val="333A1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rtl="0" fontAlgn="ctr"/>
                      <a:r>
                        <a:rPr lang="ru-RU" sz="24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от 6 октября 2022 г. № 669 «О временных мерах по стабилизации цен»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2550091"/>
                  </a:ext>
                </a:extLst>
              </a:tr>
              <a:tr h="101185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4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постановление Совета Министров Республики Беларусь </a:t>
                      </a:r>
                      <a:br>
                        <a:rPr lang="ru-RU" sz="24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24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от 14 октября 2022 г. № 693 «Об изменении постановления Совета Министров Республики Беларусь от 6 октября 2022 г.  №669»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8828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8316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02811" y="332656"/>
            <a:ext cx="894248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1023563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3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Первоочередные меры по реализации постановления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04D57BD-25B9-A9C9-6DFF-7BAE5687F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7411FAD-ED68-4F0A-A96A-E7EE4C98A014}" type="slidenum">
              <a:rPr lang="ru-RU" altLang="ru-BY" smtClean="0">
                <a:solidFill>
                  <a:schemeClr val="tx2">
                    <a:lumMod val="50000"/>
                  </a:schemeClr>
                </a:solidFill>
              </a:rPr>
              <a:pPr>
                <a:defRPr/>
              </a:pPr>
              <a:t>10</a:t>
            </a:fld>
            <a:endParaRPr lang="ru-RU" altLang="ru-BY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E01B88AF-6EFA-099D-23D3-6992399961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3248807"/>
              </p:ext>
            </p:extLst>
          </p:nvPr>
        </p:nvGraphicFramePr>
        <p:xfrm>
          <a:off x="202811" y="1627309"/>
          <a:ext cx="8833685" cy="5101707"/>
        </p:xfrm>
        <a:graphic>
          <a:graphicData uri="http://schemas.openxmlformats.org/drawingml/2006/table">
            <a:tbl>
              <a:tblPr/>
              <a:tblGrid>
                <a:gridCol w="8833685">
                  <a:extLst>
                    <a:ext uri="{9D8B030D-6E8A-4147-A177-3AD203B41FA5}">
                      <a16:colId xmlns:a16="http://schemas.microsoft.com/office/drawing/2014/main" val="1234642762"/>
                    </a:ext>
                  </a:extLst>
                </a:gridCol>
              </a:tblGrid>
              <a:tr h="1190029"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 </a:t>
                      </a:r>
                      <a:r>
                        <a:rPr lang="ru-RU" sz="25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26 октября 2022 года</a:t>
                      </a:r>
                      <a:r>
                        <a:rPr lang="ru-RU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цены на остатки потребительских товаров в магазинах должны быть приведены в соответствие с постановлением 713.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4664439"/>
                  </a:ext>
                </a:extLst>
              </a:tr>
              <a:tr h="1471966"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  </a:t>
                      </a:r>
                      <a:r>
                        <a:rPr lang="ru-RU" sz="25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до 29 октября 2022 года</a:t>
                      </a:r>
                      <a:r>
                        <a:rPr lang="ru-RU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производители должны привести в соответствие  договоры в части исключения уплаты бонусов и вознаграждений, возмездного оказания услуг по продвижению товаров.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3932128"/>
                  </a:ext>
                </a:extLst>
              </a:tr>
              <a:tr h="1190029"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</a:t>
                      </a:r>
                      <a:r>
                        <a:rPr lang="ru-RU" sz="25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с 1 ноября 2022 года </a:t>
                      </a:r>
                      <a:r>
                        <a:rPr lang="ru-RU" sz="2500" b="0" i="0" u="none" strike="noStrike" dirty="0">
                          <a:solidFill>
                            <a:srgbClr val="242424"/>
                          </a:solidFill>
                          <a:effectLst/>
                          <a:latin typeface="Times New Roman" panose="02020603050405020304" pitchFamily="18" charset="0"/>
                        </a:rPr>
                        <a:t>производители и импортеры составляют экономические расчеты, обосновывающие уровень отпускных цен на потребительские товары.</a:t>
                      </a:r>
                      <a:endParaRPr lang="ru-RU" sz="2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2617714"/>
                  </a:ext>
                </a:extLst>
              </a:tr>
              <a:tr h="1190029"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 </a:t>
                      </a:r>
                      <a:r>
                        <a:rPr lang="ru-RU" sz="25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с 10 ноября 2022</a:t>
                      </a:r>
                      <a:r>
                        <a:rPr lang="ru-RU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организации торговли должны согласовать ассортиментные перечни товаров в </a:t>
                      </a:r>
                      <a:r>
                        <a:rPr lang="ru-RU" sz="2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горрайисполкомах</a:t>
                      </a:r>
                      <a:r>
                        <a:rPr lang="ru-RU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5446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9242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01513" y="299481"/>
            <a:ext cx="8942487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1023563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Ценовое регулирование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04D57BD-25B9-A9C9-6DFF-7BAE5687F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7411FAD-ED68-4F0A-A96A-E7EE4C98A014}" type="slidenum">
              <a:rPr lang="ru-RU" altLang="ru-BY" smtClean="0">
                <a:solidFill>
                  <a:schemeClr val="tx2">
                    <a:lumMod val="50000"/>
                  </a:schemeClr>
                </a:solidFill>
              </a:rPr>
              <a:pPr>
                <a:defRPr/>
              </a:pPr>
              <a:t>2</a:t>
            </a:fld>
            <a:endParaRPr lang="ru-RU" altLang="ru-BY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48F0EDD7-9639-F874-F2F4-385D681CC3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4774852"/>
              </p:ext>
            </p:extLst>
          </p:nvPr>
        </p:nvGraphicFramePr>
        <p:xfrm>
          <a:off x="359532" y="1965351"/>
          <a:ext cx="8424936" cy="2766060"/>
        </p:xfrm>
        <a:graphic>
          <a:graphicData uri="http://schemas.openxmlformats.org/drawingml/2006/table">
            <a:tbl>
              <a:tblPr/>
              <a:tblGrid>
                <a:gridCol w="2721097">
                  <a:extLst>
                    <a:ext uri="{9D8B030D-6E8A-4147-A177-3AD203B41FA5}">
                      <a16:colId xmlns:a16="http://schemas.microsoft.com/office/drawing/2014/main" val="1248953726"/>
                    </a:ext>
                  </a:extLst>
                </a:gridCol>
                <a:gridCol w="854704">
                  <a:extLst>
                    <a:ext uri="{9D8B030D-6E8A-4147-A177-3AD203B41FA5}">
                      <a16:colId xmlns:a16="http://schemas.microsoft.com/office/drawing/2014/main" val="1706947507"/>
                    </a:ext>
                  </a:extLst>
                </a:gridCol>
                <a:gridCol w="4849135">
                  <a:extLst>
                    <a:ext uri="{9D8B030D-6E8A-4147-A177-3AD203B41FA5}">
                      <a16:colId xmlns:a16="http://schemas.microsoft.com/office/drawing/2014/main" val="85612484"/>
                    </a:ext>
                  </a:extLst>
                </a:gridCol>
              </a:tblGrid>
              <a:tr h="748800">
                <a:tc>
                  <a:txBody>
                    <a:bodyPr/>
                    <a:lstStyle/>
                    <a:p>
                      <a:pPr algn="l" fontAlgn="b"/>
                      <a:endParaRPr lang="ru-BY" sz="3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BY" sz="3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0" b="1" i="0" u="none" strike="noStrike" dirty="0"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</a:rPr>
                        <a:t>138 продовольственных видов товаров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6941523"/>
                  </a:ext>
                </a:extLst>
              </a:tr>
              <a:tr h="7488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0" b="1" i="0" u="none" strike="noStrike" dirty="0"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</a:rPr>
                        <a:t>370 видов товаров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BY" sz="3000" b="1" i="0" u="none" strike="noStrike">
                        <a:solidFill>
                          <a:srgbClr val="3333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BY" sz="3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7644629"/>
                  </a:ext>
                </a:extLst>
              </a:tr>
              <a:tr h="748800">
                <a:tc>
                  <a:txBody>
                    <a:bodyPr/>
                    <a:lstStyle/>
                    <a:p>
                      <a:pPr algn="l" fontAlgn="b"/>
                      <a:endParaRPr lang="ru-BY" sz="3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BY" sz="3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0" b="1" i="0" u="none" strike="noStrike" dirty="0"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</a:rPr>
                        <a:t>232 непродовольственных видов товаров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349144"/>
                  </a:ext>
                </a:extLst>
              </a:tr>
            </a:tbl>
          </a:graphicData>
        </a:graphic>
      </p:graphicFrame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61F95337-C26B-F60F-98CC-F9ABFF446381}"/>
              </a:ext>
            </a:extLst>
          </p:cNvPr>
          <p:cNvCxnSpPr>
            <a:cxnSpLocks/>
          </p:cNvCxnSpPr>
          <p:nvPr/>
        </p:nvCxnSpPr>
        <p:spPr>
          <a:xfrm flipV="1">
            <a:off x="3131840" y="1988840"/>
            <a:ext cx="792088" cy="8797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54001326-B60D-1734-AD49-3F92CA373185}"/>
              </a:ext>
            </a:extLst>
          </p:cNvPr>
          <p:cNvCxnSpPr/>
          <p:nvPr/>
        </p:nvCxnSpPr>
        <p:spPr>
          <a:xfrm>
            <a:off x="3131840" y="3284984"/>
            <a:ext cx="792088" cy="648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9DD61A22-4AB9-7453-D798-475057BD6943}"/>
              </a:ext>
            </a:extLst>
          </p:cNvPr>
          <p:cNvSpPr txBox="1"/>
          <p:nvPr/>
        </p:nvSpPr>
        <p:spPr>
          <a:xfrm>
            <a:off x="533400" y="4842064"/>
            <a:ext cx="7632848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постановления не распространяются:</a:t>
            </a:r>
          </a:p>
          <a:p>
            <a:pPr algn="ctr"/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магазины беспошлинной торговли;</a:t>
            </a:r>
          </a:p>
          <a:p>
            <a:pPr algn="ctr"/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продукцию общественного питания;</a:t>
            </a:r>
          </a:p>
          <a:p>
            <a:pPr algn="ctr"/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товары, используемые в процессе производства</a:t>
            </a:r>
          </a:p>
          <a:p>
            <a:pPr algn="ctr"/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продукцию военного назначения;</a:t>
            </a:r>
          </a:p>
          <a:p>
            <a:pPr algn="ctr"/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товары, бывшие в употреблении.</a:t>
            </a:r>
            <a:endParaRPr lang="ru-BY" sz="2000" i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E86466-9194-5C6A-E6EB-5946CFF0422F}"/>
              </a:ext>
            </a:extLst>
          </p:cNvPr>
          <p:cNvSpPr txBox="1"/>
          <p:nvPr/>
        </p:nvSpPr>
        <p:spPr>
          <a:xfrm>
            <a:off x="201513" y="1809368"/>
            <a:ext cx="2916324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023563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Регулируются только товары </a:t>
            </a:r>
          </a:p>
          <a:p>
            <a:pPr algn="ctr" defTabSz="1023563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для населения</a:t>
            </a:r>
          </a:p>
        </p:txBody>
      </p:sp>
    </p:spTree>
    <p:extLst>
      <p:ext uri="{BB962C8B-B14F-4D97-AF65-F5344CB8AC3E}">
        <p14:creationId xmlns:p14="http://schemas.microsoft.com/office/powerpoint/2010/main" val="3075131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7481" y="153348"/>
            <a:ext cx="8942487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1023563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3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Постановление Совета Министров </a:t>
            </a:r>
          </a:p>
          <a:p>
            <a:pPr algn="ctr" defTabSz="1023563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3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Республики Беларусь от 19.10.2022 № 713 </a:t>
            </a:r>
          </a:p>
          <a:p>
            <a:pPr algn="ctr" defTabSz="1023563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3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«О системе регулирования цен»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04D57BD-25B9-A9C9-6DFF-7BAE5687F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7411FAD-ED68-4F0A-A96A-E7EE4C98A014}" type="slidenum">
              <a:rPr lang="ru-RU" altLang="ru-BY" smtClean="0">
                <a:solidFill>
                  <a:schemeClr val="tx2">
                    <a:lumMod val="50000"/>
                  </a:schemeClr>
                </a:solidFill>
              </a:rPr>
              <a:pPr>
                <a:defRPr/>
              </a:pPr>
              <a:t>3</a:t>
            </a:fld>
            <a:endParaRPr lang="ru-RU" altLang="ru-BY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1D783CB8-78E6-A79F-467C-158FC78F2245}"/>
              </a:ext>
            </a:extLst>
          </p:cNvPr>
          <p:cNvGraphicFramePr>
            <a:graphicFrameLocks noGrp="1"/>
          </p:cNvGraphicFramePr>
          <p:nvPr/>
        </p:nvGraphicFramePr>
        <p:xfrm>
          <a:off x="167481" y="1628800"/>
          <a:ext cx="8869015" cy="5191100"/>
        </p:xfrm>
        <a:graphic>
          <a:graphicData uri="http://schemas.openxmlformats.org/drawingml/2006/table">
            <a:tbl>
              <a:tblPr/>
              <a:tblGrid>
                <a:gridCol w="8869015">
                  <a:extLst>
                    <a:ext uri="{9D8B030D-6E8A-4147-A177-3AD203B41FA5}">
                      <a16:colId xmlns:a16="http://schemas.microsoft.com/office/drawing/2014/main" val="953261123"/>
                    </a:ext>
                  </a:extLst>
                </a:gridCol>
              </a:tblGrid>
              <a:tr h="645262">
                <a:tc>
                  <a:txBody>
                    <a:bodyPr/>
                    <a:lstStyle/>
                    <a:p>
                      <a:pPr algn="just" fontAlgn="ctr"/>
                      <a:r>
                        <a:rPr lang="ru-BY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 </a:t>
                      </a:r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Производители</a:t>
                      </a:r>
                      <a:r>
                        <a:rPr lang="ru-BY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согласовывают повышение отпускных цен на потребительские товары</a:t>
                      </a:r>
                      <a:r>
                        <a:rPr lang="ru-BY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(установление отпускных цен на новые товары), за исключением случаев, предусмотренных в пункте 3 настоящего постановления, в соответствии с законодательством об административных процедурах в следующем порядке:</a:t>
                      </a:r>
                    </a:p>
                  </a:txBody>
                  <a:tcPr marL="3953" marR="3953" marT="39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6406179"/>
                  </a:ext>
                </a:extLst>
              </a:tr>
              <a:tr h="2144060">
                <a:tc>
                  <a:txBody>
                    <a:bodyPr/>
                    <a:lstStyle/>
                    <a:p>
                      <a:pPr algn="just" fontAlgn="ctr"/>
                      <a:r>
                        <a:rPr lang="ru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республиканские унитарные предприятия</a:t>
                      </a:r>
                      <a:r>
                        <a:rPr lang="ru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 учреждения, хозяйственные общества, акции (доли в уставных фондах) которых находятся в собственности Республики Беларусь и (или) входящие в состав государственных организаций, подчиненных Совету Министров Республики Беларусь, - с соответствующими государственными органами, подчиненными (подотчетными) Президенту Республики Беларусь, республиканскими органами государственного управления, иными государственными организациями, подчиненными Совету Министров Республики Беларусь, в подчинении (составе, системе) которых находится (входит) такое унитарное предприятие, учреждение или хозяйственное общество либо которым переданы в управление акции (доли в уставном фонде) хозяйственного общества, находящиеся в собственности Республики Беларусь, либо с созданными указанными государственными органами (организациями) комиссиями с участием представителей профсоюзных организаций;</a:t>
                      </a:r>
                    </a:p>
                  </a:txBody>
                  <a:tcPr marL="3953" marR="3953" marT="39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0878590"/>
                  </a:ext>
                </a:extLst>
              </a:tr>
              <a:tr h="481489">
                <a:tc>
                  <a:txBody>
                    <a:bodyPr/>
                    <a:lstStyle/>
                    <a:p>
                      <a:pPr algn="just" fontAlgn="ctr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организации, входящие в систему Управления делами Президента Республики Беларусь</a:t>
                      </a:r>
                      <a:r>
                        <a:rPr lang="ru-BY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 - с Управлением делами Президента Республики Беларусь либо созданной им комиссией;</a:t>
                      </a:r>
                    </a:p>
                  </a:txBody>
                  <a:tcPr marL="3953" marR="3953" marT="39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6704878"/>
                  </a:ext>
                </a:extLst>
              </a:tr>
              <a:tr h="632223">
                <a:tc>
                  <a:txBody>
                    <a:bodyPr/>
                    <a:lstStyle/>
                    <a:p>
                      <a:pPr algn="just" fontAlgn="ctr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организации потребительской кооперации</a:t>
                      </a:r>
                      <a:r>
                        <a:rPr lang="ru-BY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с Белорусским республиканским союзом потребительских обществ либо созданной им комиссией с участием представителя профсоюзной организации;</a:t>
                      </a:r>
                    </a:p>
                  </a:txBody>
                  <a:tcPr marL="3953" marR="3953" marT="39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8868098"/>
                  </a:ext>
                </a:extLst>
              </a:tr>
              <a:tr h="558921">
                <a:tc>
                  <a:txBody>
                    <a:bodyPr/>
                    <a:lstStyle/>
                    <a:p>
                      <a:pPr algn="just" fontAlgn="ctr"/>
                      <a:r>
                        <a:rPr lang="ru-BY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организации, входящие в состав холдинга с участием государства</a:t>
                      </a:r>
                      <a:r>
                        <a:rPr lang="ru-BY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 - с государственным органом (организацией), в подчинении (составе, системе) которого находится управляющая компания холдинга, либо с созданной им комиссией;</a:t>
                      </a:r>
                    </a:p>
                  </a:txBody>
                  <a:tcPr marL="3953" marR="3953" marT="39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5564426"/>
                  </a:ext>
                </a:extLst>
              </a:tr>
              <a:tr h="613898">
                <a:tc>
                  <a:txBody>
                    <a:bodyPr/>
                    <a:lstStyle/>
                    <a:p>
                      <a:pPr algn="just" fontAlgn="ctr"/>
                      <a:r>
                        <a:rPr lang="ru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другие юридические лица и индивидуальные предприниматели </a:t>
                      </a:r>
                      <a:r>
                        <a:rPr lang="ru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 с соответствующими облисполкомами, Минским горисполкомом по месту государственной регистрации либо с созданными ими комиссиями с участием представителей профсоюзных организаций.</a:t>
                      </a:r>
                    </a:p>
                  </a:txBody>
                  <a:tcPr marL="3953" marR="3953" marT="39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7970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8293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0223" y="163592"/>
            <a:ext cx="9217025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1023563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3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Не требуется согласования отпускных цен производителями потребительских товаров </a:t>
            </a:r>
          </a:p>
          <a:p>
            <a:pPr algn="ctr" defTabSz="1023563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3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 случаях: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04D57BD-25B9-A9C9-6DFF-7BAE5687F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7411FAD-ED68-4F0A-A96A-E7EE4C98A014}" type="slidenum">
              <a:rPr lang="ru-RU" altLang="ru-BY" smtClean="0">
                <a:solidFill>
                  <a:schemeClr val="tx2">
                    <a:lumMod val="50000"/>
                  </a:schemeClr>
                </a:solidFill>
              </a:rPr>
              <a:pPr>
                <a:defRPr/>
              </a:pPr>
              <a:t>4</a:t>
            </a:fld>
            <a:endParaRPr lang="ru-RU" altLang="ru-BY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F885D789-CA43-41F5-0D53-C7B40D4BAC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295644"/>
              </p:ext>
            </p:extLst>
          </p:nvPr>
        </p:nvGraphicFramePr>
        <p:xfrm>
          <a:off x="251520" y="1700808"/>
          <a:ext cx="8712967" cy="5005693"/>
        </p:xfrm>
        <a:graphic>
          <a:graphicData uri="http://schemas.openxmlformats.org/drawingml/2006/table">
            <a:tbl>
              <a:tblPr/>
              <a:tblGrid>
                <a:gridCol w="8712967">
                  <a:extLst>
                    <a:ext uri="{9D8B030D-6E8A-4147-A177-3AD203B41FA5}">
                      <a16:colId xmlns:a16="http://schemas.microsoft.com/office/drawing/2014/main" val="3763244347"/>
                    </a:ext>
                  </a:extLst>
                </a:gridCol>
              </a:tblGrid>
              <a:tr h="1117169">
                <a:tc>
                  <a:txBody>
                    <a:bodyPr/>
                    <a:lstStyle/>
                    <a:p>
                      <a:pPr algn="just" fontAlgn="ctr"/>
                      <a:r>
                        <a:rPr lang="ru-BY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3.1. истечения сроков проведения мероприятий, направленных на продвижение потребительских товаров (акции, скидки и другое), определенных в договорах либо положениях о проведении мероприятий, при условии установления отпускных цен на уровне, действовавшем до проведения указанных мероприятий;</a:t>
                      </a:r>
                    </a:p>
                  </a:txBody>
                  <a:tcPr marL="6051" marR="6051" marT="6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9720745"/>
                  </a:ext>
                </a:extLst>
              </a:tr>
              <a:tr h="1190755">
                <a:tc>
                  <a:txBody>
                    <a:bodyPr/>
                    <a:lstStyle/>
                    <a:p>
                      <a:pPr algn="just" fontAlgn="ctr"/>
                      <a:r>
                        <a:rPr lang="ru-BY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3.2. поставки потребительских товаров по договорам с новыми покупателями или изменения условий поставки потребительских товаров при установлении цен не выше цен, применяемых на дату вступления в силу настоящего постановления, в соответствии с прейскурантом (иным аналогичным документом) и положением о скидках;</a:t>
                      </a:r>
                    </a:p>
                  </a:txBody>
                  <a:tcPr marL="6051" marR="6051" marT="6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115888"/>
                  </a:ext>
                </a:extLst>
              </a:tr>
              <a:tr h="1558684">
                <a:tc>
                  <a:txBody>
                    <a:bodyPr/>
                    <a:lstStyle/>
                    <a:p>
                      <a:pPr algn="just" fontAlgn="ctr"/>
                      <a:r>
                        <a:rPr lang="ru-BY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3.3. повышения декларируемых, фиксированных, предельных цен (тарифов), регулируемых государственными органами (организациями), на материальные ресурсы (сырье, материалы, комплектующие и другое) и (или) услуги, фактически использованные при производстве потребительских товаров, а также ставок налогов и иных обязательных платежей, включаемых в себестоимость продукции, пропорционально их увеличению в соответствии с удельным весом данных расходов в себестоимости продукции;</a:t>
                      </a:r>
                    </a:p>
                  </a:txBody>
                  <a:tcPr marL="6051" marR="6051" marT="6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4175624"/>
                  </a:ext>
                </a:extLst>
              </a:tr>
              <a:tr h="1137238">
                <a:tc>
                  <a:txBody>
                    <a:bodyPr/>
                    <a:lstStyle/>
                    <a:p>
                      <a:pPr algn="just" fontAlgn="ctr"/>
                      <a:r>
                        <a:rPr lang="ru-BY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3.4. установления отпускных цен на новые потребительские товары</a:t>
                      </a:r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*</a:t>
                      </a:r>
                      <a:r>
                        <a:rPr lang="ru-BY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при условии применения норматива рентабельности, используемого для определения суммы прибыли, подлежащей включению в отпускные цены на такие товары, в размере не более 10 процентов.</a:t>
                      </a:r>
                    </a:p>
                  </a:txBody>
                  <a:tcPr marL="6051" marR="6051" marT="6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2410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345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194330"/>
            <a:ext cx="8942487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1023563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Ценообразование </a:t>
            </a:r>
          </a:p>
          <a:p>
            <a:pPr algn="ctr" defTabSz="1023563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на импортные товары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04D57BD-25B9-A9C9-6DFF-7BAE5687F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7411FAD-ED68-4F0A-A96A-E7EE4C98A014}" type="slidenum">
              <a:rPr lang="ru-RU" altLang="ru-BY" smtClean="0">
                <a:solidFill>
                  <a:schemeClr val="tx2">
                    <a:lumMod val="50000"/>
                  </a:schemeClr>
                </a:solidFill>
              </a:rPr>
              <a:pPr>
                <a:defRPr/>
              </a:pPr>
              <a:t>5</a:t>
            </a:fld>
            <a:endParaRPr lang="ru-RU" altLang="ru-BY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C20254AA-3690-695C-29D6-B38EF47D1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454240"/>
              </p:ext>
            </p:extLst>
          </p:nvPr>
        </p:nvGraphicFramePr>
        <p:xfrm>
          <a:off x="167479" y="1700808"/>
          <a:ext cx="8869017" cy="4873291"/>
        </p:xfrm>
        <a:graphic>
          <a:graphicData uri="http://schemas.openxmlformats.org/drawingml/2006/table">
            <a:tbl>
              <a:tblPr/>
              <a:tblGrid>
                <a:gridCol w="8869017">
                  <a:extLst>
                    <a:ext uri="{9D8B030D-6E8A-4147-A177-3AD203B41FA5}">
                      <a16:colId xmlns:a16="http://schemas.microsoft.com/office/drawing/2014/main" val="119249445"/>
                    </a:ext>
                  </a:extLst>
                </a:gridCol>
              </a:tblGrid>
              <a:tr h="1368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BY" sz="20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5. </a:t>
                      </a:r>
                      <a:r>
                        <a:rPr lang="ru-BY" sz="2000" b="1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Отпускные цены</a:t>
                      </a:r>
                      <a:r>
                        <a:rPr lang="ru-BY" sz="20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BY" sz="2000" b="1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на</a:t>
                      </a:r>
                      <a:r>
                        <a:rPr lang="ru-BY" sz="20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 потребительские </a:t>
                      </a:r>
                      <a:r>
                        <a:rPr lang="ru-BY" sz="2000" b="1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товары иностранного производства</a:t>
                      </a:r>
                      <a:r>
                        <a:rPr lang="ru-BY" sz="20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, предназначенные для дальнейшей продажи на территории Республики Беларусь, </a:t>
                      </a:r>
                      <a:r>
                        <a:rPr lang="ru-BY" sz="2000" b="1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устанавливаются </a:t>
                      </a:r>
                      <a:r>
                        <a:rPr lang="ru-BY" sz="20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юридическими лицами, индивидуальными предпринимателями - </a:t>
                      </a:r>
                      <a:r>
                        <a:rPr lang="ru-BY" sz="2000" b="1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импортерами</a:t>
                      </a:r>
                      <a:r>
                        <a:rPr lang="ru-BY" sz="20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</a:p>
                  </a:txBody>
                  <a:tcPr marL="7585" marR="7585" marT="7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012071"/>
                  </a:ext>
                </a:extLst>
              </a:tr>
              <a:tr h="1973554">
                <a:tc>
                  <a:txBody>
                    <a:bodyPr/>
                    <a:lstStyle/>
                    <a:p>
                      <a:pPr algn="l" rtl="0" fontAlgn="ctr"/>
                      <a:r>
                        <a:rPr lang="ru-BY" sz="2000" b="1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Отпускные цены</a:t>
                      </a:r>
                      <a:r>
                        <a:rPr lang="ru-BY" sz="20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 на потребительские товары </a:t>
                      </a:r>
                      <a:r>
                        <a:rPr lang="ru-BY" sz="2000" b="1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формируются</a:t>
                      </a:r>
                      <a:r>
                        <a:rPr lang="ru-BY" sz="20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 импортерами </a:t>
                      </a:r>
                      <a:r>
                        <a:rPr lang="ru-BY" sz="2000" b="1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исходя из контрактных цен, таможенных платежей, транспортных расходов,</a:t>
                      </a:r>
                      <a:r>
                        <a:rPr lang="ru-BY" sz="20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BY" sz="2000" b="1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иных расходов,</a:t>
                      </a:r>
                      <a:r>
                        <a:rPr lang="ru-BY" sz="20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 связанных с выполнением установленных законодательством требований при импорте товаров, расходов по обязательному страхованию с применением предельной максимальной надбавки импортера. </a:t>
                      </a:r>
                      <a:r>
                        <a:rPr lang="ru-BY" sz="2000" b="0" i="0" u="sng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Контрактные цены на импортируемые товары должны быть обоснованы. </a:t>
                      </a:r>
                      <a:endParaRPr lang="ru-BY" sz="2000" b="0" i="0" u="none" strike="noStrike" dirty="0">
                        <a:solidFill>
                          <a:srgbClr val="333A1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85" marR="7585" marT="7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6108723"/>
                  </a:ext>
                </a:extLst>
              </a:tr>
              <a:tr h="1425344">
                <a:tc>
                  <a:txBody>
                    <a:bodyPr/>
                    <a:lstStyle/>
                    <a:p>
                      <a:pPr algn="l" rtl="0" fontAlgn="ctr"/>
                      <a:r>
                        <a:rPr lang="ru-BY" sz="2000" b="1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Государственный таможенный комитет организовывает мониторинг стоимости ввозимых потребительских товаров</a:t>
                      </a:r>
                      <a:r>
                        <a:rPr lang="ru-BY" sz="20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 и на его основании обеспечивает представление в МАРТ еженедельно, не позднее вторника, следующего за отчетной неделей, диапазона стоимости ввозимых потребительских товаров.</a:t>
                      </a:r>
                    </a:p>
                  </a:txBody>
                  <a:tcPr marL="7585" marR="7585" marT="7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1747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3471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73764" y="404664"/>
            <a:ext cx="894248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1023563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3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Алгоритм согласования отпускных цен в Гомельской области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04D57BD-25B9-A9C9-6DFF-7BAE5687F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7411FAD-ED68-4F0A-A96A-E7EE4C98A014}" type="slidenum">
              <a:rPr lang="ru-RU" altLang="ru-BY" smtClean="0">
                <a:solidFill>
                  <a:schemeClr val="tx2">
                    <a:lumMod val="50000"/>
                  </a:schemeClr>
                </a:solidFill>
              </a:rPr>
              <a:pPr>
                <a:defRPr/>
              </a:pPr>
              <a:t>6</a:t>
            </a:fld>
            <a:endParaRPr lang="ru-RU" altLang="ru-BY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80C193B8-69FE-40B6-BE66-F804635B45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182261"/>
              </p:ext>
            </p:extLst>
          </p:nvPr>
        </p:nvGraphicFramePr>
        <p:xfrm>
          <a:off x="173764" y="1644323"/>
          <a:ext cx="8790724" cy="5025035"/>
        </p:xfrm>
        <a:graphic>
          <a:graphicData uri="http://schemas.openxmlformats.org/drawingml/2006/table">
            <a:tbl>
              <a:tblPr/>
              <a:tblGrid>
                <a:gridCol w="8790724">
                  <a:extLst>
                    <a:ext uri="{9D8B030D-6E8A-4147-A177-3AD203B41FA5}">
                      <a16:colId xmlns:a16="http://schemas.microsoft.com/office/drawing/2014/main" val="113510257"/>
                    </a:ext>
                  </a:extLst>
                </a:gridCol>
              </a:tblGrid>
              <a:tr h="1333136">
                <a:tc>
                  <a:txBody>
                    <a:bodyPr/>
                    <a:lstStyle/>
                    <a:p>
                      <a:pPr algn="l" fontAlgn="b"/>
                      <a:r>
                        <a:rPr lang="ru-BY" sz="1900" b="1" i="0" u="none" strike="noStrike" dirty="0"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</a:rPr>
                        <a:t>Согласование  повышения отпускных цен на потребительские товары либо установления  отпускных цен на новые товары производителям осуществляется в соответствии с законодательством об административных процедурах (пункт 8.8-1. едином перечне административных процедур).</a:t>
                      </a:r>
                    </a:p>
                  </a:txBody>
                  <a:tcPr marL="7585" marR="7585" marT="7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4695130"/>
                  </a:ext>
                </a:extLst>
              </a:tr>
              <a:tr h="7845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BY" sz="19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1. </a:t>
                      </a:r>
                      <a:r>
                        <a:rPr lang="ru-BY" sz="1900" b="1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Предприятие обращается в облисполком</a:t>
                      </a:r>
                      <a:r>
                        <a:rPr lang="ru-BY" sz="19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 с пакетом документов, который будет разработан и определен регламентом МАРТ.</a:t>
                      </a:r>
                    </a:p>
                  </a:txBody>
                  <a:tcPr marL="7585" marR="7585" marT="7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5246449"/>
                  </a:ext>
                </a:extLst>
              </a:tr>
              <a:tr h="1181690">
                <a:tc>
                  <a:txBody>
                    <a:bodyPr/>
                    <a:lstStyle/>
                    <a:p>
                      <a:pPr algn="l" rtl="0" fontAlgn="ctr"/>
                      <a:r>
                        <a:rPr lang="ru-BY" sz="19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2. </a:t>
                      </a:r>
                      <a:r>
                        <a:rPr lang="ru-BY" sz="1900" b="1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Предварительно </a:t>
                      </a:r>
                      <a:r>
                        <a:rPr lang="ru-BY" sz="19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материалы </a:t>
                      </a:r>
                      <a:r>
                        <a:rPr lang="ru-BY" sz="1900" b="1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рассматриваются структурным подразделением по отраслевому направлению</a:t>
                      </a:r>
                      <a:r>
                        <a:rPr lang="ru-BY" sz="19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 деятельности и готовится заключение о целесообразности (нецелесообразности) согласования повышения (установления) цен.</a:t>
                      </a:r>
                    </a:p>
                  </a:txBody>
                  <a:tcPr marL="7585" marR="7585" marT="7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20441"/>
                  </a:ext>
                </a:extLst>
              </a:tr>
              <a:tr h="10364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BY" sz="1900" b="1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3. Итоговое решение принимается комиссией</a:t>
                      </a:r>
                      <a:br>
                        <a:rPr lang="ru-BY" sz="19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BY" sz="19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срок -</a:t>
                      </a:r>
                      <a:r>
                        <a:rPr lang="ru-BY" sz="1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10 рабочих дней</a:t>
                      </a:r>
                      <a:r>
                        <a:rPr lang="ru-BY" sz="19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 со дня поступления документов,</a:t>
                      </a:r>
                      <a:br>
                        <a:rPr lang="ru-BY" sz="19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BY" sz="19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для товаров со сроком хранения 30 дней и менее - </a:t>
                      </a:r>
                      <a:r>
                        <a:rPr lang="ru-BY" sz="1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5 рабочих дней</a:t>
                      </a:r>
                      <a:r>
                        <a:rPr lang="ru-BY" sz="19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</a:p>
                  </a:txBody>
                  <a:tcPr marL="7585" marR="7585" marT="7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3909112"/>
                  </a:ext>
                </a:extLst>
              </a:tr>
              <a:tr h="348695">
                <a:tc>
                  <a:txBody>
                    <a:bodyPr/>
                    <a:lstStyle/>
                    <a:p>
                      <a:pPr algn="l" rtl="0" fontAlgn="ctr"/>
                      <a:r>
                        <a:rPr lang="ru-BY" sz="1900" b="1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4. Ответ направляется производителю</a:t>
                      </a:r>
                      <a:r>
                        <a:rPr lang="ru-BY" sz="19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</a:p>
                  </a:txBody>
                  <a:tcPr marL="7585" marR="7585" marT="7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9996677"/>
                  </a:ext>
                </a:extLst>
              </a:tr>
              <a:tr h="340549">
                <a:tc>
                  <a:txBody>
                    <a:bodyPr/>
                    <a:lstStyle/>
                    <a:p>
                      <a:pPr algn="l" rtl="0" fontAlgn="ctr"/>
                      <a:r>
                        <a:rPr lang="ru-BY" sz="1900" b="1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5. В течение 2 дней о принятом решении информируется МАРТ.</a:t>
                      </a:r>
                    </a:p>
                  </a:txBody>
                  <a:tcPr marL="7585" marR="7585" marT="7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48441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6357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30743" y="548680"/>
            <a:ext cx="89424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1023563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3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Нововведения в системе регулирования цен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04D57BD-25B9-A9C9-6DFF-7BAE5687F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7411FAD-ED68-4F0A-A96A-E7EE4C98A014}" type="slidenum">
              <a:rPr lang="ru-RU" altLang="ru-BY" smtClean="0">
                <a:solidFill>
                  <a:schemeClr val="tx2">
                    <a:lumMod val="50000"/>
                  </a:schemeClr>
                </a:solidFill>
              </a:rPr>
              <a:pPr>
                <a:defRPr/>
              </a:pPr>
              <a:t>7</a:t>
            </a:fld>
            <a:endParaRPr lang="ru-RU" altLang="ru-BY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5BA35697-C5EC-082C-F47C-1A7D0CCA2F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82219"/>
              </p:ext>
            </p:extLst>
          </p:nvPr>
        </p:nvGraphicFramePr>
        <p:xfrm>
          <a:off x="251520" y="1628800"/>
          <a:ext cx="8640960" cy="5093645"/>
        </p:xfrm>
        <a:graphic>
          <a:graphicData uri="http://schemas.openxmlformats.org/drawingml/2006/table">
            <a:tbl>
              <a:tblPr/>
              <a:tblGrid>
                <a:gridCol w="8640960">
                  <a:extLst>
                    <a:ext uri="{9D8B030D-6E8A-4147-A177-3AD203B41FA5}">
                      <a16:colId xmlns:a16="http://schemas.microsoft.com/office/drawing/2014/main" val="1329937906"/>
                    </a:ext>
                  </a:extLst>
                </a:gridCol>
              </a:tblGrid>
              <a:tr h="637695">
                <a:tc>
                  <a:txBody>
                    <a:bodyPr/>
                    <a:lstStyle/>
                    <a:p>
                      <a:pPr algn="l" rtl="0" fontAlgn="ctr"/>
                      <a:r>
                        <a:rPr lang="ru-BY" sz="15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6. </a:t>
                      </a:r>
                      <a:r>
                        <a:rPr lang="ru-BY" sz="1500" b="1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Облисполкомы</a:t>
                      </a:r>
                      <a:r>
                        <a:rPr lang="ru-BY" sz="15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BY" sz="1500" b="1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обязаны обеспечивать</a:t>
                      </a:r>
                      <a:r>
                        <a:rPr lang="ru-BY" sz="15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BY" sz="1500" b="1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поставку на внутренний рынок отечественных товаров под полную потребность</a:t>
                      </a:r>
                      <a:r>
                        <a:rPr lang="ru-BY" sz="15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, при необходимости </a:t>
                      </a:r>
                      <a:r>
                        <a:rPr lang="ru-BY" sz="1500" b="0" i="0" u="sng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вносить</a:t>
                      </a:r>
                      <a:r>
                        <a:rPr lang="ru-BY" sz="15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 в установленном порядке </a:t>
                      </a:r>
                      <a:r>
                        <a:rPr lang="ru-BY" sz="1500" b="0" i="0" u="sng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предложения о введении мер ограничения экспорта</a:t>
                      </a:r>
                      <a:r>
                        <a:rPr lang="ru-BY" sz="15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</a:p>
                  </a:txBody>
                  <a:tcPr marL="4979" marR="4979" marT="49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1565041"/>
                  </a:ext>
                </a:extLst>
              </a:tr>
              <a:tr h="10923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BY" sz="1500" b="0" i="0" u="none" strike="noStrike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8. </a:t>
                      </a:r>
                      <a:r>
                        <a:rPr lang="ru-BY" sz="1500" b="1" i="0" u="none" strike="noStrike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Порядок планирования, учета и калькулирования себестоимости</a:t>
                      </a:r>
                      <a:r>
                        <a:rPr lang="ru-BY" sz="1500" b="0" i="0" u="none" strike="noStrike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 продукции для целей ценообразования </a:t>
                      </a:r>
                      <a:r>
                        <a:rPr lang="ru-BY" sz="1500" b="1" i="0" u="none" strike="noStrike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устанавливается совместным нормативным правовым актом</a:t>
                      </a:r>
                      <a:r>
                        <a:rPr lang="ru-BY" sz="1500" b="0" i="0" u="none" strike="noStrike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 МАРТ, Министерства экономики, Министерства финансов, Министерства труда и социальной защиты по согласованию с Национальным статистическим комитетом.</a:t>
                      </a:r>
                    </a:p>
                  </a:txBody>
                  <a:tcPr marL="4979" marR="4979" marT="49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6296792"/>
                  </a:ext>
                </a:extLst>
              </a:tr>
              <a:tr h="865047">
                <a:tc>
                  <a:txBody>
                    <a:bodyPr/>
                    <a:lstStyle/>
                    <a:p>
                      <a:pPr algn="l" rtl="0" fontAlgn="ctr"/>
                      <a:r>
                        <a:rPr lang="ru-BY" sz="1500" b="0" i="0" u="none" strike="noStrike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9. Производители, импортеры, а также субъекты хозяйствования, осуществляющие хранение потребительских товаров из стабилизационных фондов, заготовительные организации будут составлять экономические расчеты, обосновывающие уровень отпускных цен на потребительские товары.</a:t>
                      </a:r>
                    </a:p>
                  </a:txBody>
                  <a:tcPr marL="4979" marR="4979" marT="49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021503"/>
                  </a:ext>
                </a:extLst>
              </a:tr>
              <a:tr h="1447289">
                <a:tc>
                  <a:txBody>
                    <a:bodyPr/>
                    <a:lstStyle/>
                    <a:p>
                      <a:pPr algn="l" rtl="0" fontAlgn="ctr"/>
                      <a:r>
                        <a:rPr lang="ru-BY" sz="1500" b="0" i="0" u="none" strike="noStrike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10. Отпускные цены на потребительские товары, вырабатываемые из давальческого сырья и предназначенные для реализации на территории Республики Беларусь, формируются собственником сырья исходя из стоимости сырья, расходов, связанных с его приобретением и переработкой, установленных налогов и обязательных платежей, прибыли с учетом ограничений, предусмотренных законодательством, и не выше уровня отпускных цен, сформированных производителем на аналогичные товары, изготовленные из собственного сырья.</a:t>
                      </a:r>
                    </a:p>
                  </a:txBody>
                  <a:tcPr marL="4979" marR="4979" marT="49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2955366"/>
                  </a:ext>
                </a:extLst>
              </a:tr>
              <a:tr h="9981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BY" sz="15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12. В товарно-транспортной накладной и товарной накладной указываются сведения, связанные с установлением цен на потребительские товары: отпускная цена, вид скидки (с отпускной цены, оптовая); </a:t>
                      </a:r>
                      <a:br>
                        <a:rPr lang="ru-BY" sz="15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BY" sz="15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оптовая надбавка; </a:t>
                      </a:r>
                      <a:br>
                        <a:rPr lang="ru-BY" sz="15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BY" sz="15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иная информация о структуре цены</a:t>
                      </a:r>
                      <a:r>
                        <a:rPr lang="ru-RU" sz="15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  <a:endParaRPr lang="ru-BY" sz="1500" b="0" i="0" u="none" strike="noStrike" dirty="0">
                        <a:solidFill>
                          <a:srgbClr val="333A1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79" marR="4979" marT="49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233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1672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30743" y="548680"/>
            <a:ext cx="89424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1023563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3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Нововведения в системе регулирования цен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04D57BD-25B9-A9C9-6DFF-7BAE5687F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7411FAD-ED68-4F0A-A96A-E7EE4C98A014}" type="slidenum">
              <a:rPr lang="ru-RU" altLang="ru-BY" smtClean="0">
                <a:solidFill>
                  <a:schemeClr val="tx2">
                    <a:lumMod val="50000"/>
                  </a:schemeClr>
                </a:solidFill>
              </a:rPr>
              <a:pPr>
                <a:defRPr/>
              </a:pPr>
              <a:t>8</a:t>
            </a:fld>
            <a:endParaRPr lang="ru-RU" altLang="ru-BY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0D2822A8-49CF-04F4-C7C2-7830A9419E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051291"/>
              </p:ext>
            </p:extLst>
          </p:nvPr>
        </p:nvGraphicFramePr>
        <p:xfrm>
          <a:off x="251520" y="1628800"/>
          <a:ext cx="8821710" cy="5042218"/>
        </p:xfrm>
        <a:graphic>
          <a:graphicData uri="http://schemas.openxmlformats.org/drawingml/2006/table">
            <a:tbl>
              <a:tblPr/>
              <a:tblGrid>
                <a:gridCol w="8821710">
                  <a:extLst>
                    <a:ext uri="{9D8B030D-6E8A-4147-A177-3AD203B41FA5}">
                      <a16:colId xmlns:a16="http://schemas.microsoft.com/office/drawing/2014/main" val="3765124153"/>
                    </a:ext>
                  </a:extLst>
                </a:gridCol>
              </a:tblGrid>
              <a:tr h="1235259">
                <a:tc>
                  <a:txBody>
                    <a:bodyPr/>
                    <a:lstStyle/>
                    <a:p>
                      <a:pPr algn="l" rtl="0" fontAlgn="ctr"/>
                      <a:r>
                        <a:rPr lang="ru-BY" sz="15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13. </a:t>
                      </a:r>
                      <a:r>
                        <a:rPr lang="ru-BY" sz="1500" b="1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Перечень товаров, обязательных к наличию для реализации в торговом объекте</a:t>
                      </a:r>
                      <a:r>
                        <a:rPr lang="ru-BY" sz="15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, включающий группы (подгруппы), виды товаров и количество их разновидностей (модели, размеры, иные характеристики товаров при наличии), разрабатывается и </a:t>
                      </a:r>
                      <a:r>
                        <a:rPr lang="ru-BY" sz="1500" b="1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утверждается субъектом торговли</a:t>
                      </a:r>
                      <a:r>
                        <a:rPr lang="ru-BY" sz="15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, осуществляющим розничную торговлю, в соответствии с требованиями законодательства </a:t>
                      </a:r>
                      <a:r>
                        <a:rPr lang="ru-BY" sz="1500" b="1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и подлежит согласованию с районным, городским исполкомом</a:t>
                      </a:r>
                      <a:r>
                        <a:rPr lang="ru-BY" sz="15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. </a:t>
                      </a:r>
                    </a:p>
                  </a:txBody>
                  <a:tcPr marL="5257" marR="5257" marT="5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5322778"/>
                  </a:ext>
                </a:extLst>
              </a:tr>
              <a:tr h="1972902">
                <a:tc>
                  <a:txBody>
                    <a:bodyPr/>
                    <a:lstStyle/>
                    <a:p>
                      <a:pPr algn="l" rtl="0" fontAlgn="ctr"/>
                      <a:r>
                        <a:rPr lang="ru-BY" sz="15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14. </a:t>
                      </a:r>
                      <a:r>
                        <a:rPr lang="ru-BY" sz="1500" b="1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С 1 января 2023 г. </a:t>
                      </a:r>
                      <a:r>
                        <a:rPr lang="ru-BY" sz="15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на территории Республики Беларусь при осуществлении предпринимательской деятельности</a:t>
                      </a:r>
                      <a:r>
                        <a:rPr lang="ru-BY" sz="1500" b="1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 запрещаются товарообменные операции</a:t>
                      </a:r>
                      <a:r>
                        <a:rPr lang="ru-BY" sz="15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 без поступления в установленном порядке денежных средств юридическому лицу, индивидуальному предпринимателю (бартер, мена, зачет, новация, отступное), </a:t>
                      </a:r>
                      <a:r>
                        <a:rPr lang="ru-BY" sz="1500" b="1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за исключением: </a:t>
                      </a:r>
                      <a:br>
                        <a:rPr lang="ru-BY" sz="15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BY" sz="1500" b="1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внешнеторговых операций; </a:t>
                      </a:r>
                      <a:br>
                        <a:rPr lang="ru-BY" sz="15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BY" sz="1500" b="1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операций между организациями</a:t>
                      </a:r>
                      <a:r>
                        <a:rPr lang="ru-BY" sz="15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BY" sz="1500" b="1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входящими в</a:t>
                      </a:r>
                      <a:r>
                        <a:rPr lang="ru-BY" sz="15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 созданный в установленном законодательством порядке </a:t>
                      </a:r>
                      <a:r>
                        <a:rPr lang="ru-BY" sz="1500" b="1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холдинг; </a:t>
                      </a:r>
                      <a:br>
                        <a:rPr lang="ru-BY" sz="15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BY" sz="1500" b="1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согласования операции государственным органом (организацией).</a:t>
                      </a:r>
                      <a:endParaRPr lang="ru-BY" sz="1500" b="0" i="0" u="none" strike="noStrike" dirty="0">
                        <a:solidFill>
                          <a:srgbClr val="333A1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7" marR="5257" marT="5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4113794"/>
                  </a:ext>
                </a:extLst>
              </a:tr>
              <a:tr h="18323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BY" sz="15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15. </a:t>
                      </a:r>
                      <a:r>
                        <a:rPr lang="ru-BY" sz="1500" b="1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При поставке потребительских товаров, произведенных в Республике Беларусь, в организации розничной торговли, субъектам торговли и производителям запрещается * установление</a:t>
                      </a:r>
                      <a:r>
                        <a:rPr lang="ru-BY" sz="15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 в договорах, предусматривающих поставку товаров, возмездное оказание услуг, в иных гражданско-правовых договорах </a:t>
                      </a:r>
                      <a:r>
                        <a:rPr lang="ru-BY" sz="1500" b="1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условий о предоставлении вознаграждений</a:t>
                      </a:r>
                      <a:r>
                        <a:rPr lang="ru-BY" sz="15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BY" sz="1500" b="1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в связи с приобретением у поставщика товаров</a:t>
                      </a:r>
                      <a:r>
                        <a:rPr lang="ru-BY" sz="15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 определенного количества товаров, </a:t>
                      </a:r>
                      <a:r>
                        <a:rPr lang="ru-BY" sz="1500" b="1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за оказание услуг по продвижению товаров и иных видов вознаграждений</a:t>
                      </a:r>
                      <a:r>
                        <a:rPr lang="ru-BY" sz="15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ru-BY" sz="1500" b="0" i="0" u="sng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 за исключением комиссионного вознаграждения</a:t>
                      </a:r>
                      <a:r>
                        <a:rPr lang="ru-BY" sz="15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 при реализации непродовольственных товаров в порядке, определенном в части четвертой пункта 11 настоящего постановления.</a:t>
                      </a:r>
                      <a:br>
                        <a:rPr lang="ru-BY" sz="15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BY" sz="15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!ДО 2</a:t>
                      </a:r>
                      <a:r>
                        <a:rPr lang="ru-RU" sz="15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r>
                        <a:rPr lang="ru-BY" sz="15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 ОКТЯБРЯ</a:t>
                      </a:r>
                      <a:r>
                        <a:rPr lang="ru-BY" sz="15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 у всех </a:t>
                      </a:r>
                      <a:r>
                        <a:rPr lang="ru-BY" sz="1500" b="1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должны быть исключены такие условия в действующих договорах.</a:t>
                      </a:r>
                      <a:endParaRPr lang="ru-BY" sz="1500" b="0" i="0" u="none" strike="noStrike" dirty="0">
                        <a:solidFill>
                          <a:srgbClr val="333A1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57" marR="5257" marT="5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29367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7250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00756" y="548680"/>
            <a:ext cx="8942487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1023563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Контроль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04D57BD-25B9-A9C9-6DFF-7BAE5687F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7411FAD-ED68-4F0A-A96A-E7EE4C98A014}" type="slidenum">
              <a:rPr lang="ru-RU" altLang="ru-BY" smtClean="0">
                <a:solidFill>
                  <a:schemeClr val="tx2">
                    <a:lumMod val="50000"/>
                  </a:schemeClr>
                </a:solidFill>
              </a:rPr>
              <a:pPr>
                <a:defRPr/>
              </a:pPr>
              <a:t>9</a:t>
            </a:fld>
            <a:endParaRPr lang="ru-RU" altLang="ru-BY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557A4612-1E1A-E9B1-8DB8-47651A7C92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672853"/>
              </p:ext>
            </p:extLst>
          </p:nvPr>
        </p:nvGraphicFramePr>
        <p:xfrm>
          <a:off x="164860" y="1635060"/>
          <a:ext cx="8942486" cy="5010587"/>
        </p:xfrm>
        <a:graphic>
          <a:graphicData uri="http://schemas.openxmlformats.org/drawingml/2006/table">
            <a:tbl>
              <a:tblPr/>
              <a:tblGrid>
                <a:gridCol w="8942486">
                  <a:extLst>
                    <a:ext uri="{9D8B030D-6E8A-4147-A177-3AD203B41FA5}">
                      <a16:colId xmlns:a16="http://schemas.microsoft.com/office/drawing/2014/main" val="2179898394"/>
                    </a:ext>
                  </a:extLst>
                </a:gridCol>
              </a:tblGrid>
              <a:tr h="2599142">
                <a:tc>
                  <a:txBody>
                    <a:bodyPr/>
                    <a:lstStyle/>
                    <a:p>
                      <a:pPr algn="l" rtl="0" fontAlgn="ctr">
                        <a:lnSpc>
                          <a:spcPts val="2100"/>
                        </a:lnSpc>
                      </a:pPr>
                      <a:r>
                        <a:rPr lang="ru-RU" sz="19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18.</a:t>
                      </a:r>
                      <a:r>
                        <a:rPr lang="ru-RU" sz="1900" b="1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 Наделить областные (Минский городской), городские, районные исполкомы, местные администрации правом на осуществление государственного контроля за соблюдением законодательства о ценах и ценообразовании</a:t>
                      </a:r>
                      <a:r>
                        <a:rPr lang="ru-RU" sz="19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 в следующих формах: </a:t>
                      </a:r>
                      <a:br>
                        <a:rPr lang="ru-RU" sz="19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9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выборочные проверки; </a:t>
                      </a:r>
                      <a:br>
                        <a:rPr lang="ru-RU" sz="19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9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внеплановые проверки (в том числе внеплановые тематические оперативные проверки); </a:t>
                      </a:r>
                      <a:br>
                        <a:rPr lang="ru-RU" sz="19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9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меры профилактического и предупредительного характера.</a:t>
                      </a:r>
                      <a:br>
                        <a:rPr lang="ru-RU" sz="19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900" b="1" i="1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Ранее такие полномочия были только у МАРТ и КГК.</a:t>
                      </a:r>
                      <a:endParaRPr lang="ru-RU" sz="1900" b="0" i="0" u="none" strike="noStrike" dirty="0">
                        <a:solidFill>
                          <a:srgbClr val="333A1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0" marR="5430" marT="54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3918385"/>
                  </a:ext>
                </a:extLst>
              </a:tr>
              <a:tr h="1217282">
                <a:tc>
                  <a:txBody>
                    <a:bodyPr/>
                    <a:lstStyle/>
                    <a:p>
                      <a:pPr algn="l" rtl="0" fontAlgn="ctr">
                        <a:lnSpc>
                          <a:spcPts val="2100"/>
                        </a:lnSpc>
                      </a:pPr>
                      <a:r>
                        <a:rPr lang="ru-RU" sz="1900" b="0" i="0" u="none" strike="noStrike" dirty="0">
                          <a:solidFill>
                            <a:srgbClr val="333A1D"/>
                          </a:solidFill>
                          <a:effectLst/>
                          <a:latin typeface="Times New Roman" panose="02020603050405020304" pitchFamily="18" charset="0"/>
                        </a:rPr>
                        <a:t>19.</a:t>
                      </a:r>
                      <a:r>
                        <a:rPr lang="ru-RU" sz="1900" b="1" i="0" u="none" strike="noStrike" dirty="0"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Протоколы</a:t>
                      </a:r>
                      <a:r>
                        <a:rPr lang="ru-RU" sz="1900" b="0" i="0" u="none" strike="noStrike" dirty="0"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</a:rPr>
                        <a:t> об административных правонарушениях </a:t>
                      </a:r>
                      <a:r>
                        <a:rPr lang="ru-RU" sz="1900" b="1" i="0" u="none" strike="noStrike" dirty="0"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</a:rPr>
                        <a:t>по статье 13.2 </a:t>
                      </a:r>
                      <a:r>
                        <a:rPr lang="ru-RU" sz="1900" b="0" i="0" u="none" strike="noStrike" dirty="0"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</a:rPr>
                        <a:t>Кодекса Республики Беларусь об административных правонарушениях </a:t>
                      </a:r>
                      <a:r>
                        <a:rPr lang="ru-RU" sz="1900" b="0" i="0" u="sng" strike="noStrike" dirty="0"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</a:rPr>
                        <a:t>имеют право составлять</a:t>
                      </a:r>
                      <a:r>
                        <a:rPr lang="ru-RU" sz="1900" b="0" i="0" u="none" strike="noStrike" dirty="0"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</a:rPr>
                        <a:t> уполномоченные на то </a:t>
                      </a:r>
                      <a:r>
                        <a:rPr lang="ru-RU" sz="1900" b="1" i="0" u="none" strike="noStrike" dirty="0"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</a:rPr>
                        <a:t>должностные лица областных (Минского городского), городских, районных исполкомов, администраций районов в городах</a:t>
                      </a:r>
                      <a:r>
                        <a:rPr lang="ru-RU" sz="1900" b="0" i="0" u="none" strike="noStrike" dirty="0"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</a:rPr>
                        <a:t>, а </a:t>
                      </a:r>
                      <a:r>
                        <a:rPr lang="ru-RU" sz="1900" b="1" i="0" u="none" strike="noStrike" dirty="0"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</a:rPr>
                        <a:t>рассматривать дела</a:t>
                      </a:r>
                      <a:r>
                        <a:rPr lang="ru-RU" sz="1900" b="0" i="0" u="none" strike="noStrike" dirty="0"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</a:rPr>
                        <a:t> о данных административных правонарушениях -</a:t>
                      </a:r>
                      <a:r>
                        <a:rPr lang="ru-RU" sz="1900" b="1" i="0" u="none" strike="noStrike" dirty="0"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</a:rPr>
                        <a:t> административные комиссии районного (городского) исполкома, администрации района в городе.</a:t>
                      </a:r>
                      <a:br>
                        <a:rPr lang="ru-RU" sz="1900" b="0" i="0" u="none" strike="noStrike" dirty="0"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900" b="1" i="0" u="sng" strike="noStrike" dirty="0"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</a:rPr>
                        <a:t>Председателям райисполкомов определить работников, которые будут осуществлять контрольные функции.</a:t>
                      </a:r>
                      <a:endParaRPr lang="ru-RU" sz="1900" b="0" i="0" u="none" strike="noStrike" dirty="0">
                        <a:solidFill>
                          <a:srgbClr val="333A1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30" marR="5430" marT="54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6884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9207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Бумажная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25117</TotalTime>
  <Words>3236</Words>
  <Application>Microsoft Office PowerPoint</Application>
  <PresentationFormat>Экран (4:3)</PresentationFormat>
  <Paragraphs>155</Paragraphs>
  <Slides>10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Times New Roman</vt:lpstr>
      <vt:lpstr>Tw Cen MT</vt:lpstr>
      <vt:lpstr>Wingdings</vt:lpstr>
      <vt:lpstr>Wingdings 2</vt:lpstr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Камайкин Андрей Леонидович</dc:creator>
  <cp:lastModifiedBy>Admin</cp:lastModifiedBy>
  <cp:revision>1966</cp:revision>
  <cp:lastPrinted>2022-10-22T14:10:35Z</cp:lastPrinted>
  <dcterms:modified xsi:type="dcterms:W3CDTF">2022-10-24T12:53:13Z</dcterms:modified>
</cp:coreProperties>
</file>